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38165088" cy="32404050"/>
  <p:notesSz cx="6858000" cy="9144000"/>
  <p:defaultTextStyle>
    <a:defPPr>
      <a:defRPr lang="en-US"/>
    </a:defPPr>
    <a:lvl1pPr marL="0" algn="l" defTabSz="4546525" rtl="0" eaLnBrk="1" latinLnBrk="0" hangingPunct="1">
      <a:defRPr sz="8900" kern="1200">
        <a:solidFill>
          <a:schemeClr val="tx1"/>
        </a:solidFill>
        <a:latin typeface="+mn-lt"/>
        <a:ea typeface="+mn-ea"/>
        <a:cs typeface="+mn-cs"/>
      </a:defRPr>
    </a:lvl1pPr>
    <a:lvl2pPr marL="2273262" algn="l" defTabSz="4546525" rtl="0" eaLnBrk="1" latinLnBrk="0" hangingPunct="1">
      <a:defRPr sz="8900" kern="1200">
        <a:solidFill>
          <a:schemeClr val="tx1"/>
        </a:solidFill>
        <a:latin typeface="+mn-lt"/>
        <a:ea typeface="+mn-ea"/>
        <a:cs typeface="+mn-cs"/>
      </a:defRPr>
    </a:lvl2pPr>
    <a:lvl3pPr marL="4546525" algn="l" defTabSz="4546525" rtl="0" eaLnBrk="1" latinLnBrk="0" hangingPunct="1">
      <a:defRPr sz="8900" kern="1200">
        <a:solidFill>
          <a:schemeClr val="tx1"/>
        </a:solidFill>
        <a:latin typeface="+mn-lt"/>
        <a:ea typeface="+mn-ea"/>
        <a:cs typeface="+mn-cs"/>
      </a:defRPr>
    </a:lvl3pPr>
    <a:lvl4pPr marL="6819787" algn="l" defTabSz="4546525" rtl="0" eaLnBrk="1" latinLnBrk="0" hangingPunct="1">
      <a:defRPr sz="8900" kern="1200">
        <a:solidFill>
          <a:schemeClr val="tx1"/>
        </a:solidFill>
        <a:latin typeface="+mn-lt"/>
        <a:ea typeface="+mn-ea"/>
        <a:cs typeface="+mn-cs"/>
      </a:defRPr>
    </a:lvl4pPr>
    <a:lvl5pPr marL="9093050" algn="l" defTabSz="4546525" rtl="0" eaLnBrk="1" latinLnBrk="0" hangingPunct="1">
      <a:defRPr sz="8900" kern="1200">
        <a:solidFill>
          <a:schemeClr val="tx1"/>
        </a:solidFill>
        <a:latin typeface="+mn-lt"/>
        <a:ea typeface="+mn-ea"/>
        <a:cs typeface="+mn-cs"/>
      </a:defRPr>
    </a:lvl5pPr>
    <a:lvl6pPr marL="11366312" algn="l" defTabSz="4546525" rtl="0" eaLnBrk="1" latinLnBrk="0" hangingPunct="1">
      <a:defRPr sz="8900" kern="1200">
        <a:solidFill>
          <a:schemeClr val="tx1"/>
        </a:solidFill>
        <a:latin typeface="+mn-lt"/>
        <a:ea typeface="+mn-ea"/>
        <a:cs typeface="+mn-cs"/>
      </a:defRPr>
    </a:lvl6pPr>
    <a:lvl7pPr marL="13639574" algn="l" defTabSz="4546525" rtl="0" eaLnBrk="1" latinLnBrk="0" hangingPunct="1">
      <a:defRPr sz="8900" kern="1200">
        <a:solidFill>
          <a:schemeClr val="tx1"/>
        </a:solidFill>
        <a:latin typeface="+mn-lt"/>
        <a:ea typeface="+mn-ea"/>
        <a:cs typeface="+mn-cs"/>
      </a:defRPr>
    </a:lvl7pPr>
    <a:lvl8pPr marL="15912837" algn="l" defTabSz="4546525" rtl="0" eaLnBrk="1" latinLnBrk="0" hangingPunct="1">
      <a:defRPr sz="8900" kern="1200">
        <a:solidFill>
          <a:schemeClr val="tx1"/>
        </a:solidFill>
        <a:latin typeface="+mn-lt"/>
        <a:ea typeface="+mn-ea"/>
        <a:cs typeface="+mn-cs"/>
      </a:defRPr>
    </a:lvl8pPr>
    <a:lvl9pPr marL="18186099" algn="l" defTabSz="4546525" rtl="0" eaLnBrk="1" latinLnBrk="0" hangingPunct="1">
      <a:defRPr sz="89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Marja.Verhoef" initials="M" lastIdx="5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15620"/>
    <p:restoredTop sz="99451" autoAdjust="0"/>
  </p:normalViewPr>
  <p:slideViewPr>
    <p:cSldViewPr>
      <p:cViewPr>
        <p:scale>
          <a:sx n="33" d="100"/>
          <a:sy n="33" d="100"/>
        </p:scale>
        <p:origin x="6" y="1902"/>
      </p:cViewPr>
      <p:guideLst>
        <p:guide orient="horz" pos="10206"/>
        <p:guide pos="12021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commentAuthors" Target="commentAuthors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ophya%20Yumakulov\Documents\Social%20Robotics\Meetings%20and%20notes\Artwomb%20tables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CA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Sheet3!$B$1</c:f>
              <c:strCache>
                <c:ptCount val="1"/>
                <c:pt idx="0">
                  <c:v>Number of articles</c:v>
                </c:pt>
              </c:strCache>
            </c:strRef>
          </c:tx>
          <c:spPr>
            <a:solidFill>
              <a:srgbClr val="FF0000"/>
            </a:solidFill>
          </c:spPr>
          <c:invertIfNegative val="0"/>
          <c:dLbls>
            <c:txPr>
              <a:bodyPr/>
              <a:lstStyle/>
              <a:p>
                <a:pPr>
                  <a:defRPr sz="18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Sheet3!$A$2:$A$10</c:f>
              <c:strCache>
                <c:ptCount val="9"/>
                <c:pt idx="0">
                  <c:v>Conceptual</c:v>
                </c:pt>
                <c:pt idx="1">
                  <c:v>Book review</c:v>
                </c:pt>
                <c:pt idx="2">
                  <c:v>Law</c:v>
                </c:pt>
                <c:pt idx="3">
                  <c:v>Book chapter</c:v>
                </c:pt>
                <c:pt idx="4">
                  <c:v>News</c:v>
                </c:pt>
                <c:pt idx="5">
                  <c:v>Projects</c:v>
                </c:pt>
                <c:pt idx="6">
                  <c:v>Qualitative</c:v>
                </c:pt>
                <c:pt idx="7">
                  <c:v>Quantitative</c:v>
                </c:pt>
                <c:pt idx="8">
                  <c:v>Case study</c:v>
                </c:pt>
              </c:strCache>
            </c:strRef>
          </c:cat>
          <c:val>
            <c:numRef>
              <c:f>Sheet3!$B$2:$B$10</c:f>
              <c:numCache>
                <c:formatCode>General</c:formatCode>
                <c:ptCount val="9"/>
                <c:pt idx="0">
                  <c:v>80</c:v>
                </c:pt>
                <c:pt idx="1">
                  <c:v>23</c:v>
                </c:pt>
                <c:pt idx="2">
                  <c:v>15</c:v>
                </c:pt>
                <c:pt idx="3">
                  <c:v>13</c:v>
                </c:pt>
                <c:pt idx="4">
                  <c:v>8</c:v>
                </c:pt>
                <c:pt idx="5">
                  <c:v>3</c:v>
                </c:pt>
                <c:pt idx="6">
                  <c:v>3</c:v>
                </c:pt>
                <c:pt idx="7">
                  <c:v>1</c:v>
                </c:pt>
                <c:pt idx="8">
                  <c:v>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4370304"/>
        <c:axId val="34371840"/>
      </c:barChart>
      <c:catAx>
        <c:axId val="34370304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2400"/>
            </a:pPr>
            <a:endParaRPr lang="en-US"/>
          </a:p>
        </c:txPr>
        <c:crossAx val="34371840"/>
        <c:crosses val="autoZero"/>
        <c:auto val="1"/>
        <c:lblAlgn val="ctr"/>
        <c:lblOffset val="100"/>
        <c:noMultiLvlLbl val="0"/>
      </c:catAx>
      <c:valAx>
        <c:axId val="34371840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2400"/>
            </a:pPr>
            <a:endParaRPr lang="en-US"/>
          </a:p>
        </c:txPr>
        <c:crossAx val="34370304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862383" y="10066264"/>
            <a:ext cx="32440325" cy="694586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724764" y="18362295"/>
            <a:ext cx="26715562" cy="8281036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2732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45465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68197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90930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13663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363957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59128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818609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89006-1B28-447A-B949-4AD633776383}" type="datetimeFigureOut">
              <a:rPr lang="en-CA" smtClean="0"/>
              <a:pPr/>
              <a:t>19/10/2012</a:t>
            </a:fld>
            <a:endParaRPr lang="en-C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62C468-5454-493D-8497-8BE1380DC6C8}" type="slidenum">
              <a:rPr lang="en-CA" smtClean="0"/>
              <a:pPr/>
              <a:t>‹#›</a:t>
            </a:fld>
            <a:endParaRPr lang="en-CA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89006-1B28-447A-B949-4AD633776383}" type="datetimeFigureOut">
              <a:rPr lang="en-CA" smtClean="0"/>
              <a:pPr/>
              <a:t>19/10/2012</a:t>
            </a:fld>
            <a:endParaRPr lang="en-C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62C468-5454-493D-8497-8BE1380DC6C8}" type="slidenum">
              <a:rPr lang="en-CA" smtClean="0"/>
              <a:pPr/>
              <a:t>‹#›</a:t>
            </a:fld>
            <a:endParaRPr lang="en-CA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7669689" y="1297667"/>
            <a:ext cx="8587144" cy="27648456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8257" y="1297667"/>
            <a:ext cx="25125350" cy="2764845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89006-1B28-447A-B949-4AD633776383}" type="datetimeFigureOut">
              <a:rPr lang="en-CA" smtClean="0"/>
              <a:pPr/>
              <a:t>19/10/2012</a:t>
            </a:fld>
            <a:endParaRPr lang="en-C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62C468-5454-493D-8497-8BE1380DC6C8}" type="slidenum">
              <a:rPr lang="en-CA" smtClean="0"/>
              <a:pPr/>
              <a:t>‹#›</a:t>
            </a:fld>
            <a:endParaRPr lang="en-CA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89006-1B28-447A-B949-4AD633776383}" type="datetimeFigureOut">
              <a:rPr lang="en-CA" smtClean="0"/>
              <a:pPr/>
              <a:t>19/10/2012</a:t>
            </a:fld>
            <a:endParaRPr lang="en-C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62C468-5454-493D-8497-8BE1380DC6C8}" type="slidenum">
              <a:rPr lang="en-CA" smtClean="0"/>
              <a:pPr/>
              <a:t>‹#›</a:t>
            </a:fld>
            <a:endParaRPr lang="en-CA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4781" y="20822609"/>
            <a:ext cx="32440325" cy="6435805"/>
          </a:xfrm>
        </p:spPr>
        <p:txBody>
          <a:bodyPr anchor="t"/>
          <a:lstStyle>
            <a:lvl1pPr algn="l">
              <a:defRPr sz="19900" b="1" cap="all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4781" y="13734225"/>
            <a:ext cx="32440325" cy="7088383"/>
          </a:xfrm>
        </p:spPr>
        <p:txBody>
          <a:bodyPr anchor="b"/>
          <a:lstStyle>
            <a:lvl1pPr marL="0" indent="0">
              <a:buNone/>
              <a:defRPr sz="10000">
                <a:solidFill>
                  <a:schemeClr val="tx1">
                    <a:tint val="75000"/>
                  </a:schemeClr>
                </a:solidFill>
              </a:defRPr>
            </a:lvl1pPr>
            <a:lvl2pPr marL="2273262" indent="0">
              <a:buNone/>
              <a:defRPr sz="8900">
                <a:solidFill>
                  <a:schemeClr val="tx1">
                    <a:tint val="75000"/>
                  </a:schemeClr>
                </a:solidFill>
              </a:defRPr>
            </a:lvl2pPr>
            <a:lvl3pPr marL="4546525" indent="0">
              <a:buNone/>
              <a:defRPr sz="8000">
                <a:solidFill>
                  <a:schemeClr val="tx1">
                    <a:tint val="75000"/>
                  </a:schemeClr>
                </a:solidFill>
              </a:defRPr>
            </a:lvl3pPr>
            <a:lvl4pPr marL="6819787" indent="0">
              <a:buNone/>
              <a:defRPr sz="6900">
                <a:solidFill>
                  <a:schemeClr val="tx1">
                    <a:tint val="75000"/>
                  </a:schemeClr>
                </a:solidFill>
              </a:defRPr>
            </a:lvl4pPr>
            <a:lvl5pPr marL="9093050" indent="0">
              <a:buNone/>
              <a:defRPr sz="6900">
                <a:solidFill>
                  <a:schemeClr val="tx1">
                    <a:tint val="75000"/>
                  </a:schemeClr>
                </a:solidFill>
              </a:defRPr>
            </a:lvl5pPr>
            <a:lvl6pPr marL="11366312" indent="0">
              <a:buNone/>
              <a:defRPr sz="6900">
                <a:solidFill>
                  <a:schemeClr val="tx1">
                    <a:tint val="75000"/>
                  </a:schemeClr>
                </a:solidFill>
              </a:defRPr>
            </a:lvl6pPr>
            <a:lvl7pPr marL="13639574" indent="0">
              <a:buNone/>
              <a:defRPr sz="6900">
                <a:solidFill>
                  <a:schemeClr val="tx1">
                    <a:tint val="75000"/>
                  </a:schemeClr>
                </a:solidFill>
              </a:defRPr>
            </a:lvl7pPr>
            <a:lvl8pPr marL="15912837" indent="0">
              <a:buNone/>
              <a:defRPr sz="6900">
                <a:solidFill>
                  <a:schemeClr val="tx1">
                    <a:tint val="75000"/>
                  </a:schemeClr>
                </a:solidFill>
              </a:defRPr>
            </a:lvl8pPr>
            <a:lvl9pPr marL="18186099" indent="0">
              <a:buNone/>
              <a:defRPr sz="6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89006-1B28-447A-B949-4AD633776383}" type="datetimeFigureOut">
              <a:rPr lang="en-CA" smtClean="0"/>
              <a:pPr/>
              <a:t>19/10/2012</a:t>
            </a:fld>
            <a:endParaRPr lang="en-C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62C468-5454-493D-8497-8BE1380DC6C8}" type="slidenum">
              <a:rPr lang="en-CA" smtClean="0"/>
              <a:pPr/>
              <a:t>‹#›</a:t>
            </a:fld>
            <a:endParaRPr lang="en-CA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08254" y="7560950"/>
            <a:ext cx="16856248" cy="21385175"/>
          </a:xfrm>
        </p:spPr>
        <p:txBody>
          <a:bodyPr/>
          <a:lstStyle>
            <a:lvl1pPr>
              <a:defRPr sz="13900"/>
            </a:lvl1pPr>
            <a:lvl2pPr>
              <a:defRPr sz="11900"/>
            </a:lvl2pPr>
            <a:lvl3pPr>
              <a:defRPr sz="10000"/>
            </a:lvl3pPr>
            <a:lvl4pPr>
              <a:defRPr sz="8900"/>
            </a:lvl4pPr>
            <a:lvl5pPr>
              <a:defRPr sz="8900"/>
            </a:lvl5pPr>
            <a:lvl6pPr>
              <a:defRPr sz="8900"/>
            </a:lvl6pPr>
            <a:lvl7pPr>
              <a:defRPr sz="8900"/>
            </a:lvl7pPr>
            <a:lvl8pPr>
              <a:defRPr sz="8900"/>
            </a:lvl8pPr>
            <a:lvl9pPr>
              <a:defRPr sz="89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00586" y="7560950"/>
            <a:ext cx="16856248" cy="21385175"/>
          </a:xfrm>
        </p:spPr>
        <p:txBody>
          <a:bodyPr/>
          <a:lstStyle>
            <a:lvl1pPr>
              <a:defRPr sz="13900"/>
            </a:lvl1pPr>
            <a:lvl2pPr>
              <a:defRPr sz="11900"/>
            </a:lvl2pPr>
            <a:lvl3pPr>
              <a:defRPr sz="10000"/>
            </a:lvl3pPr>
            <a:lvl4pPr>
              <a:defRPr sz="8900"/>
            </a:lvl4pPr>
            <a:lvl5pPr>
              <a:defRPr sz="8900"/>
            </a:lvl5pPr>
            <a:lvl6pPr>
              <a:defRPr sz="8900"/>
            </a:lvl6pPr>
            <a:lvl7pPr>
              <a:defRPr sz="8900"/>
            </a:lvl7pPr>
            <a:lvl8pPr>
              <a:defRPr sz="8900"/>
            </a:lvl8pPr>
            <a:lvl9pPr>
              <a:defRPr sz="89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89006-1B28-447A-B949-4AD633776383}" type="datetimeFigureOut">
              <a:rPr lang="en-CA" smtClean="0"/>
              <a:pPr/>
              <a:t>19/10/2012</a:t>
            </a:fld>
            <a:endParaRPr lang="en-CA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62C468-5454-493D-8497-8BE1380DC6C8}" type="slidenum">
              <a:rPr lang="en-CA" smtClean="0"/>
              <a:pPr/>
              <a:t>‹#›</a:t>
            </a:fld>
            <a:endParaRPr lang="en-CA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08255" y="7253410"/>
            <a:ext cx="16862875" cy="3022876"/>
          </a:xfrm>
        </p:spPr>
        <p:txBody>
          <a:bodyPr anchor="b"/>
          <a:lstStyle>
            <a:lvl1pPr marL="0" indent="0">
              <a:buNone/>
              <a:defRPr sz="11900" b="1"/>
            </a:lvl1pPr>
            <a:lvl2pPr marL="2273262" indent="0">
              <a:buNone/>
              <a:defRPr sz="10000" b="1"/>
            </a:lvl2pPr>
            <a:lvl3pPr marL="4546525" indent="0">
              <a:buNone/>
              <a:defRPr sz="8900" b="1"/>
            </a:lvl3pPr>
            <a:lvl4pPr marL="6819787" indent="0">
              <a:buNone/>
              <a:defRPr sz="8000" b="1"/>
            </a:lvl4pPr>
            <a:lvl5pPr marL="9093050" indent="0">
              <a:buNone/>
              <a:defRPr sz="8000" b="1"/>
            </a:lvl5pPr>
            <a:lvl6pPr marL="11366312" indent="0">
              <a:buNone/>
              <a:defRPr sz="8000" b="1"/>
            </a:lvl6pPr>
            <a:lvl7pPr marL="13639574" indent="0">
              <a:buNone/>
              <a:defRPr sz="8000" b="1"/>
            </a:lvl7pPr>
            <a:lvl8pPr marL="15912837" indent="0">
              <a:buNone/>
              <a:defRPr sz="8000" b="1"/>
            </a:lvl8pPr>
            <a:lvl9pPr marL="18186099" indent="0">
              <a:buNone/>
              <a:defRPr sz="80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08255" y="10276289"/>
            <a:ext cx="16862875" cy="18669835"/>
          </a:xfrm>
        </p:spPr>
        <p:txBody>
          <a:bodyPr/>
          <a:lstStyle>
            <a:lvl1pPr>
              <a:defRPr sz="11900"/>
            </a:lvl1pPr>
            <a:lvl2pPr>
              <a:defRPr sz="10000"/>
            </a:lvl2pPr>
            <a:lvl3pPr>
              <a:defRPr sz="8900"/>
            </a:lvl3pPr>
            <a:lvl4pPr>
              <a:defRPr sz="8000"/>
            </a:lvl4pPr>
            <a:lvl5pPr>
              <a:defRPr sz="8000"/>
            </a:lvl5pPr>
            <a:lvl6pPr>
              <a:defRPr sz="8000"/>
            </a:lvl6pPr>
            <a:lvl7pPr>
              <a:defRPr sz="8000"/>
            </a:lvl7pPr>
            <a:lvl8pPr>
              <a:defRPr sz="8000"/>
            </a:lvl8pPr>
            <a:lvl9pPr>
              <a:defRPr sz="8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9387338" y="7253410"/>
            <a:ext cx="16869499" cy="3022876"/>
          </a:xfrm>
        </p:spPr>
        <p:txBody>
          <a:bodyPr anchor="b"/>
          <a:lstStyle>
            <a:lvl1pPr marL="0" indent="0">
              <a:buNone/>
              <a:defRPr sz="11900" b="1"/>
            </a:lvl1pPr>
            <a:lvl2pPr marL="2273262" indent="0">
              <a:buNone/>
              <a:defRPr sz="10000" b="1"/>
            </a:lvl2pPr>
            <a:lvl3pPr marL="4546525" indent="0">
              <a:buNone/>
              <a:defRPr sz="8900" b="1"/>
            </a:lvl3pPr>
            <a:lvl4pPr marL="6819787" indent="0">
              <a:buNone/>
              <a:defRPr sz="8000" b="1"/>
            </a:lvl4pPr>
            <a:lvl5pPr marL="9093050" indent="0">
              <a:buNone/>
              <a:defRPr sz="8000" b="1"/>
            </a:lvl5pPr>
            <a:lvl6pPr marL="11366312" indent="0">
              <a:buNone/>
              <a:defRPr sz="8000" b="1"/>
            </a:lvl6pPr>
            <a:lvl7pPr marL="13639574" indent="0">
              <a:buNone/>
              <a:defRPr sz="8000" b="1"/>
            </a:lvl7pPr>
            <a:lvl8pPr marL="15912837" indent="0">
              <a:buNone/>
              <a:defRPr sz="8000" b="1"/>
            </a:lvl8pPr>
            <a:lvl9pPr marL="18186099" indent="0">
              <a:buNone/>
              <a:defRPr sz="80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9387338" y="10276289"/>
            <a:ext cx="16869499" cy="18669835"/>
          </a:xfrm>
        </p:spPr>
        <p:txBody>
          <a:bodyPr/>
          <a:lstStyle>
            <a:lvl1pPr>
              <a:defRPr sz="11900"/>
            </a:lvl1pPr>
            <a:lvl2pPr>
              <a:defRPr sz="10000"/>
            </a:lvl2pPr>
            <a:lvl3pPr>
              <a:defRPr sz="8900"/>
            </a:lvl3pPr>
            <a:lvl4pPr>
              <a:defRPr sz="8000"/>
            </a:lvl4pPr>
            <a:lvl5pPr>
              <a:defRPr sz="8000"/>
            </a:lvl5pPr>
            <a:lvl6pPr>
              <a:defRPr sz="8000"/>
            </a:lvl6pPr>
            <a:lvl7pPr>
              <a:defRPr sz="8000"/>
            </a:lvl7pPr>
            <a:lvl8pPr>
              <a:defRPr sz="8000"/>
            </a:lvl8pPr>
            <a:lvl9pPr>
              <a:defRPr sz="8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89006-1B28-447A-B949-4AD633776383}" type="datetimeFigureOut">
              <a:rPr lang="en-CA" smtClean="0"/>
              <a:pPr/>
              <a:t>19/10/2012</a:t>
            </a:fld>
            <a:endParaRPr lang="en-CA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62C468-5454-493D-8497-8BE1380DC6C8}" type="slidenum">
              <a:rPr lang="en-CA" smtClean="0"/>
              <a:pPr/>
              <a:t>‹#›</a:t>
            </a:fld>
            <a:endParaRPr lang="en-CA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89006-1B28-447A-B949-4AD633776383}" type="datetimeFigureOut">
              <a:rPr lang="en-CA" smtClean="0"/>
              <a:pPr/>
              <a:t>19/10/2012</a:t>
            </a:fld>
            <a:endParaRPr lang="en-CA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62C468-5454-493D-8497-8BE1380DC6C8}" type="slidenum">
              <a:rPr lang="en-CA" smtClean="0"/>
              <a:pPr/>
              <a:t>‹#›</a:t>
            </a:fld>
            <a:endParaRPr lang="en-CA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89006-1B28-447A-B949-4AD633776383}" type="datetimeFigureOut">
              <a:rPr lang="en-CA" smtClean="0"/>
              <a:pPr/>
              <a:t>19/10/2012</a:t>
            </a:fld>
            <a:endParaRPr lang="en-CA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62C468-5454-493D-8497-8BE1380DC6C8}" type="slidenum">
              <a:rPr lang="en-CA" smtClean="0"/>
              <a:pPr/>
              <a:t>‹#›</a:t>
            </a:fld>
            <a:endParaRPr lang="en-CA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08258" y="1290162"/>
            <a:ext cx="12556051" cy="5490686"/>
          </a:xfrm>
        </p:spPr>
        <p:txBody>
          <a:bodyPr anchor="b"/>
          <a:lstStyle>
            <a:lvl1pPr algn="l">
              <a:defRPr sz="10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921491" y="1290167"/>
            <a:ext cx="21335344" cy="27655959"/>
          </a:xfrm>
        </p:spPr>
        <p:txBody>
          <a:bodyPr/>
          <a:lstStyle>
            <a:lvl1pPr>
              <a:defRPr sz="15900"/>
            </a:lvl1pPr>
            <a:lvl2pPr>
              <a:defRPr sz="13900"/>
            </a:lvl2pPr>
            <a:lvl3pPr>
              <a:defRPr sz="11900"/>
            </a:lvl3pPr>
            <a:lvl4pPr>
              <a:defRPr sz="10000"/>
            </a:lvl4pPr>
            <a:lvl5pPr>
              <a:defRPr sz="10000"/>
            </a:lvl5pPr>
            <a:lvl6pPr>
              <a:defRPr sz="10000"/>
            </a:lvl6pPr>
            <a:lvl7pPr>
              <a:defRPr sz="10000"/>
            </a:lvl7pPr>
            <a:lvl8pPr>
              <a:defRPr sz="10000"/>
            </a:lvl8pPr>
            <a:lvl9pPr>
              <a:defRPr sz="10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08258" y="6780850"/>
            <a:ext cx="12556051" cy="22165272"/>
          </a:xfrm>
        </p:spPr>
        <p:txBody>
          <a:bodyPr/>
          <a:lstStyle>
            <a:lvl1pPr marL="0" indent="0">
              <a:buNone/>
              <a:defRPr sz="6900"/>
            </a:lvl1pPr>
            <a:lvl2pPr marL="2273262" indent="0">
              <a:buNone/>
              <a:defRPr sz="6000"/>
            </a:lvl2pPr>
            <a:lvl3pPr marL="4546525" indent="0">
              <a:buNone/>
              <a:defRPr sz="5000"/>
            </a:lvl3pPr>
            <a:lvl4pPr marL="6819787" indent="0">
              <a:buNone/>
              <a:defRPr sz="4500"/>
            </a:lvl4pPr>
            <a:lvl5pPr marL="9093050" indent="0">
              <a:buNone/>
              <a:defRPr sz="4500"/>
            </a:lvl5pPr>
            <a:lvl6pPr marL="11366312" indent="0">
              <a:buNone/>
              <a:defRPr sz="4500"/>
            </a:lvl6pPr>
            <a:lvl7pPr marL="13639574" indent="0">
              <a:buNone/>
              <a:defRPr sz="4500"/>
            </a:lvl7pPr>
            <a:lvl8pPr marL="15912837" indent="0">
              <a:buNone/>
              <a:defRPr sz="4500"/>
            </a:lvl8pPr>
            <a:lvl9pPr marL="18186099" indent="0">
              <a:buNone/>
              <a:defRPr sz="45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89006-1B28-447A-B949-4AD633776383}" type="datetimeFigureOut">
              <a:rPr lang="en-CA" smtClean="0"/>
              <a:pPr/>
              <a:t>19/10/2012</a:t>
            </a:fld>
            <a:endParaRPr lang="en-CA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62C468-5454-493D-8497-8BE1380DC6C8}" type="slidenum">
              <a:rPr lang="en-CA" smtClean="0"/>
              <a:pPr/>
              <a:t>‹#›</a:t>
            </a:fld>
            <a:endParaRPr lang="en-CA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80626" y="22682839"/>
            <a:ext cx="22899053" cy="2677837"/>
          </a:xfrm>
        </p:spPr>
        <p:txBody>
          <a:bodyPr anchor="b"/>
          <a:lstStyle>
            <a:lvl1pPr algn="l">
              <a:defRPr sz="10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480626" y="2895363"/>
            <a:ext cx="22899053" cy="19442430"/>
          </a:xfrm>
        </p:spPr>
        <p:txBody>
          <a:bodyPr/>
          <a:lstStyle>
            <a:lvl1pPr marL="0" indent="0">
              <a:buNone/>
              <a:defRPr sz="15900"/>
            </a:lvl1pPr>
            <a:lvl2pPr marL="2273262" indent="0">
              <a:buNone/>
              <a:defRPr sz="13900"/>
            </a:lvl2pPr>
            <a:lvl3pPr marL="4546525" indent="0">
              <a:buNone/>
              <a:defRPr sz="11900"/>
            </a:lvl3pPr>
            <a:lvl4pPr marL="6819787" indent="0">
              <a:buNone/>
              <a:defRPr sz="10000"/>
            </a:lvl4pPr>
            <a:lvl5pPr marL="9093050" indent="0">
              <a:buNone/>
              <a:defRPr sz="10000"/>
            </a:lvl5pPr>
            <a:lvl6pPr marL="11366312" indent="0">
              <a:buNone/>
              <a:defRPr sz="10000"/>
            </a:lvl6pPr>
            <a:lvl7pPr marL="13639574" indent="0">
              <a:buNone/>
              <a:defRPr sz="10000"/>
            </a:lvl7pPr>
            <a:lvl8pPr marL="15912837" indent="0">
              <a:buNone/>
              <a:defRPr sz="10000"/>
            </a:lvl8pPr>
            <a:lvl9pPr marL="18186099" indent="0">
              <a:buNone/>
              <a:defRPr sz="10000"/>
            </a:lvl9pPr>
          </a:lstStyle>
          <a:p>
            <a:endParaRPr lang="en-CA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480626" y="25360675"/>
            <a:ext cx="22899053" cy="3802973"/>
          </a:xfrm>
        </p:spPr>
        <p:txBody>
          <a:bodyPr/>
          <a:lstStyle>
            <a:lvl1pPr marL="0" indent="0">
              <a:buNone/>
              <a:defRPr sz="6900"/>
            </a:lvl1pPr>
            <a:lvl2pPr marL="2273262" indent="0">
              <a:buNone/>
              <a:defRPr sz="6000"/>
            </a:lvl2pPr>
            <a:lvl3pPr marL="4546525" indent="0">
              <a:buNone/>
              <a:defRPr sz="5000"/>
            </a:lvl3pPr>
            <a:lvl4pPr marL="6819787" indent="0">
              <a:buNone/>
              <a:defRPr sz="4500"/>
            </a:lvl4pPr>
            <a:lvl5pPr marL="9093050" indent="0">
              <a:buNone/>
              <a:defRPr sz="4500"/>
            </a:lvl5pPr>
            <a:lvl6pPr marL="11366312" indent="0">
              <a:buNone/>
              <a:defRPr sz="4500"/>
            </a:lvl6pPr>
            <a:lvl7pPr marL="13639574" indent="0">
              <a:buNone/>
              <a:defRPr sz="4500"/>
            </a:lvl7pPr>
            <a:lvl8pPr marL="15912837" indent="0">
              <a:buNone/>
              <a:defRPr sz="4500"/>
            </a:lvl8pPr>
            <a:lvl9pPr marL="18186099" indent="0">
              <a:buNone/>
              <a:defRPr sz="45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89006-1B28-447A-B949-4AD633776383}" type="datetimeFigureOut">
              <a:rPr lang="en-CA" smtClean="0"/>
              <a:pPr/>
              <a:t>19/10/2012</a:t>
            </a:fld>
            <a:endParaRPr lang="en-CA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62C468-5454-493D-8497-8BE1380DC6C8}" type="slidenum">
              <a:rPr lang="en-CA" smtClean="0"/>
              <a:pPr/>
              <a:t>‹#›</a:t>
            </a:fld>
            <a:endParaRPr lang="en-CA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08256" y="1297665"/>
            <a:ext cx="34348580" cy="5400676"/>
          </a:xfrm>
          <a:prstGeom prst="rect">
            <a:avLst/>
          </a:prstGeom>
        </p:spPr>
        <p:txBody>
          <a:bodyPr vert="horz" lIns="454652" tIns="227326" rIns="454652" bIns="227326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08256" y="7560950"/>
            <a:ext cx="34348580" cy="21385175"/>
          </a:xfrm>
          <a:prstGeom prst="rect">
            <a:avLst/>
          </a:prstGeom>
        </p:spPr>
        <p:txBody>
          <a:bodyPr vert="horz" lIns="454652" tIns="227326" rIns="454652" bIns="227326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908255" y="30033756"/>
            <a:ext cx="8905188" cy="1725216"/>
          </a:xfrm>
          <a:prstGeom prst="rect">
            <a:avLst/>
          </a:prstGeom>
        </p:spPr>
        <p:txBody>
          <a:bodyPr vert="horz" lIns="454652" tIns="227326" rIns="454652" bIns="227326" rtlCol="0" anchor="ctr"/>
          <a:lstStyle>
            <a:lvl1pPr algn="l">
              <a:defRPr sz="6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089006-1B28-447A-B949-4AD633776383}" type="datetimeFigureOut">
              <a:rPr lang="en-CA" smtClean="0"/>
              <a:pPr/>
              <a:t>19/10/2012</a:t>
            </a:fld>
            <a:endParaRPr lang="en-C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3039740" y="30033756"/>
            <a:ext cx="12085611" cy="1725216"/>
          </a:xfrm>
          <a:prstGeom prst="rect">
            <a:avLst/>
          </a:prstGeom>
        </p:spPr>
        <p:txBody>
          <a:bodyPr vert="horz" lIns="454652" tIns="227326" rIns="454652" bIns="227326" rtlCol="0" anchor="ctr"/>
          <a:lstStyle>
            <a:lvl1pPr algn="ctr">
              <a:defRPr sz="6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7351647" y="30033756"/>
            <a:ext cx="8905188" cy="1725216"/>
          </a:xfrm>
          <a:prstGeom prst="rect">
            <a:avLst/>
          </a:prstGeom>
        </p:spPr>
        <p:txBody>
          <a:bodyPr vert="horz" lIns="454652" tIns="227326" rIns="454652" bIns="227326" rtlCol="0" anchor="ctr"/>
          <a:lstStyle>
            <a:lvl1pPr algn="r">
              <a:defRPr sz="6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62C468-5454-493D-8497-8BE1380DC6C8}" type="slidenum">
              <a:rPr lang="en-CA" smtClean="0"/>
              <a:pPr/>
              <a:t>‹#›</a:t>
            </a:fld>
            <a:endParaRPr lang="en-CA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46525" rtl="0" eaLnBrk="1" latinLnBrk="0" hangingPunct="1">
        <a:spcBef>
          <a:spcPct val="0"/>
        </a:spcBef>
        <a:buNone/>
        <a:defRPr sz="21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04947" indent="-1704947" algn="l" defTabSz="4546525" rtl="0" eaLnBrk="1" latinLnBrk="0" hangingPunct="1">
        <a:spcBef>
          <a:spcPct val="20000"/>
        </a:spcBef>
        <a:buFont typeface="Arial" pitchFamily="34" charset="0"/>
        <a:buChar char="•"/>
        <a:defRPr sz="15900" kern="1200">
          <a:solidFill>
            <a:schemeClr val="tx1"/>
          </a:solidFill>
          <a:latin typeface="+mn-lt"/>
          <a:ea typeface="+mn-ea"/>
          <a:cs typeface="+mn-cs"/>
        </a:defRPr>
      </a:lvl1pPr>
      <a:lvl2pPr marL="3694051" indent="-1420789" algn="l" defTabSz="4546525" rtl="0" eaLnBrk="1" latinLnBrk="0" hangingPunct="1">
        <a:spcBef>
          <a:spcPct val="20000"/>
        </a:spcBef>
        <a:buFont typeface="Arial" pitchFamily="34" charset="0"/>
        <a:buChar char="–"/>
        <a:defRPr sz="13900" kern="1200">
          <a:solidFill>
            <a:schemeClr val="tx1"/>
          </a:solidFill>
          <a:latin typeface="+mn-lt"/>
          <a:ea typeface="+mn-ea"/>
          <a:cs typeface="+mn-cs"/>
        </a:defRPr>
      </a:lvl2pPr>
      <a:lvl3pPr marL="5683156" indent="-1136631" algn="l" defTabSz="4546525" rtl="0" eaLnBrk="1" latinLnBrk="0" hangingPunct="1">
        <a:spcBef>
          <a:spcPct val="20000"/>
        </a:spcBef>
        <a:buFont typeface="Arial" pitchFamily="34" charset="0"/>
        <a:buChar char="•"/>
        <a:defRPr sz="11900" kern="1200">
          <a:solidFill>
            <a:schemeClr val="tx1"/>
          </a:solidFill>
          <a:latin typeface="+mn-lt"/>
          <a:ea typeface="+mn-ea"/>
          <a:cs typeface="+mn-cs"/>
        </a:defRPr>
      </a:lvl3pPr>
      <a:lvl4pPr marL="7956418" indent="-1136631" algn="l" defTabSz="4546525" rtl="0" eaLnBrk="1" latinLnBrk="0" hangingPunct="1">
        <a:spcBef>
          <a:spcPct val="20000"/>
        </a:spcBef>
        <a:buFont typeface="Arial" pitchFamily="34" charset="0"/>
        <a:buChar char="–"/>
        <a:defRPr sz="10000" kern="1200">
          <a:solidFill>
            <a:schemeClr val="tx1"/>
          </a:solidFill>
          <a:latin typeface="+mn-lt"/>
          <a:ea typeface="+mn-ea"/>
          <a:cs typeface="+mn-cs"/>
        </a:defRPr>
      </a:lvl4pPr>
      <a:lvl5pPr marL="10229681" indent="-1136631" algn="l" defTabSz="4546525" rtl="0" eaLnBrk="1" latinLnBrk="0" hangingPunct="1">
        <a:spcBef>
          <a:spcPct val="20000"/>
        </a:spcBef>
        <a:buFont typeface="Arial" pitchFamily="34" charset="0"/>
        <a:buChar char="»"/>
        <a:defRPr sz="10000" kern="1200">
          <a:solidFill>
            <a:schemeClr val="tx1"/>
          </a:solidFill>
          <a:latin typeface="+mn-lt"/>
          <a:ea typeface="+mn-ea"/>
          <a:cs typeface="+mn-cs"/>
        </a:defRPr>
      </a:lvl5pPr>
      <a:lvl6pPr marL="12502943" indent="-1136631" algn="l" defTabSz="4546525" rtl="0" eaLnBrk="1" latinLnBrk="0" hangingPunct="1">
        <a:spcBef>
          <a:spcPct val="20000"/>
        </a:spcBef>
        <a:buFont typeface="Arial" pitchFamily="34" charset="0"/>
        <a:buChar char="•"/>
        <a:defRPr sz="10000" kern="1200">
          <a:solidFill>
            <a:schemeClr val="tx1"/>
          </a:solidFill>
          <a:latin typeface="+mn-lt"/>
          <a:ea typeface="+mn-ea"/>
          <a:cs typeface="+mn-cs"/>
        </a:defRPr>
      </a:lvl6pPr>
      <a:lvl7pPr marL="14776206" indent="-1136631" algn="l" defTabSz="4546525" rtl="0" eaLnBrk="1" latinLnBrk="0" hangingPunct="1">
        <a:spcBef>
          <a:spcPct val="20000"/>
        </a:spcBef>
        <a:buFont typeface="Arial" pitchFamily="34" charset="0"/>
        <a:buChar char="•"/>
        <a:defRPr sz="10000" kern="1200">
          <a:solidFill>
            <a:schemeClr val="tx1"/>
          </a:solidFill>
          <a:latin typeface="+mn-lt"/>
          <a:ea typeface="+mn-ea"/>
          <a:cs typeface="+mn-cs"/>
        </a:defRPr>
      </a:lvl7pPr>
      <a:lvl8pPr marL="17049468" indent="-1136631" algn="l" defTabSz="4546525" rtl="0" eaLnBrk="1" latinLnBrk="0" hangingPunct="1">
        <a:spcBef>
          <a:spcPct val="20000"/>
        </a:spcBef>
        <a:buFont typeface="Arial" pitchFamily="34" charset="0"/>
        <a:buChar char="•"/>
        <a:defRPr sz="10000" kern="1200">
          <a:solidFill>
            <a:schemeClr val="tx1"/>
          </a:solidFill>
          <a:latin typeface="+mn-lt"/>
          <a:ea typeface="+mn-ea"/>
          <a:cs typeface="+mn-cs"/>
        </a:defRPr>
      </a:lvl8pPr>
      <a:lvl9pPr marL="19322730" indent="-1136631" algn="l" defTabSz="4546525" rtl="0" eaLnBrk="1" latinLnBrk="0" hangingPunct="1">
        <a:spcBef>
          <a:spcPct val="20000"/>
        </a:spcBef>
        <a:buFont typeface="Arial" pitchFamily="34" charset="0"/>
        <a:buChar char="•"/>
        <a:defRPr sz="10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46525" rtl="0" eaLnBrk="1" latinLnBrk="0" hangingPunct="1">
        <a:defRPr sz="8900" kern="1200">
          <a:solidFill>
            <a:schemeClr val="tx1"/>
          </a:solidFill>
          <a:latin typeface="+mn-lt"/>
          <a:ea typeface="+mn-ea"/>
          <a:cs typeface="+mn-cs"/>
        </a:defRPr>
      </a:lvl1pPr>
      <a:lvl2pPr marL="2273262" algn="l" defTabSz="4546525" rtl="0" eaLnBrk="1" latinLnBrk="0" hangingPunct="1">
        <a:defRPr sz="8900" kern="1200">
          <a:solidFill>
            <a:schemeClr val="tx1"/>
          </a:solidFill>
          <a:latin typeface="+mn-lt"/>
          <a:ea typeface="+mn-ea"/>
          <a:cs typeface="+mn-cs"/>
        </a:defRPr>
      </a:lvl2pPr>
      <a:lvl3pPr marL="4546525" algn="l" defTabSz="4546525" rtl="0" eaLnBrk="1" latinLnBrk="0" hangingPunct="1">
        <a:defRPr sz="8900" kern="1200">
          <a:solidFill>
            <a:schemeClr val="tx1"/>
          </a:solidFill>
          <a:latin typeface="+mn-lt"/>
          <a:ea typeface="+mn-ea"/>
          <a:cs typeface="+mn-cs"/>
        </a:defRPr>
      </a:lvl3pPr>
      <a:lvl4pPr marL="6819787" algn="l" defTabSz="4546525" rtl="0" eaLnBrk="1" latinLnBrk="0" hangingPunct="1">
        <a:defRPr sz="8900" kern="1200">
          <a:solidFill>
            <a:schemeClr val="tx1"/>
          </a:solidFill>
          <a:latin typeface="+mn-lt"/>
          <a:ea typeface="+mn-ea"/>
          <a:cs typeface="+mn-cs"/>
        </a:defRPr>
      </a:lvl4pPr>
      <a:lvl5pPr marL="9093050" algn="l" defTabSz="4546525" rtl="0" eaLnBrk="1" latinLnBrk="0" hangingPunct="1">
        <a:defRPr sz="8900" kern="1200">
          <a:solidFill>
            <a:schemeClr val="tx1"/>
          </a:solidFill>
          <a:latin typeface="+mn-lt"/>
          <a:ea typeface="+mn-ea"/>
          <a:cs typeface="+mn-cs"/>
        </a:defRPr>
      </a:lvl5pPr>
      <a:lvl6pPr marL="11366312" algn="l" defTabSz="4546525" rtl="0" eaLnBrk="1" latinLnBrk="0" hangingPunct="1">
        <a:defRPr sz="8900" kern="1200">
          <a:solidFill>
            <a:schemeClr val="tx1"/>
          </a:solidFill>
          <a:latin typeface="+mn-lt"/>
          <a:ea typeface="+mn-ea"/>
          <a:cs typeface="+mn-cs"/>
        </a:defRPr>
      </a:lvl6pPr>
      <a:lvl7pPr marL="13639574" algn="l" defTabSz="4546525" rtl="0" eaLnBrk="1" latinLnBrk="0" hangingPunct="1">
        <a:defRPr sz="8900" kern="1200">
          <a:solidFill>
            <a:schemeClr val="tx1"/>
          </a:solidFill>
          <a:latin typeface="+mn-lt"/>
          <a:ea typeface="+mn-ea"/>
          <a:cs typeface="+mn-cs"/>
        </a:defRPr>
      </a:lvl7pPr>
      <a:lvl8pPr marL="15912837" algn="l" defTabSz="4546525" rtl="0" eaLnBrk="1" latinLnBrk="0" hangingPunct="1">
        <a:defRPr sz="8900" kern="1200">
          <a:solidFill>
            <a:schemeClr val="tx1"/>
          </a:solidFill>
          <a:latin typeface="+mn-lt"/>
          <a:ea typeface="+mn-ea"/>
          <a:cs typeface="+mn-cs"/>
        </a:defRPr>
      </a:lvl8pPr>
      <a:lvl9pPr marL="18186099" algn="l" defTabSz="4546525" rtl="0" eaLnBrk="1" latinLnBrk="0" hangingPunct="1">
        <a:defRPr sz="8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eg"/><Relationship Id="rId13" Type="http://schemas.openxmlformats.org/officeDocument/2006/relationships/image" Target="../media/image7.jpeg"/><Relationship Id="rId3" Type="http://schemas.openxmlformats.org/officeDocument/2006/relationships/hyperlink" Target="mailto:syumakul@ucalgary.ca" TargetMode="External"/><Relationship Id="rId7" Type="http://schemas.openxmlformats.org/officeDocument/2006/relationships/image" Target="../media/image4.png"/><Relationship Id="rId12" Type="http://schemas.openxmlformats.org/officeDocument/2006/relationships/image" Target="../media/image6.gif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jpeg"/><Relationship Id="rId11" Type="http://schemas.openxmlformats.org/officeDocument/2006/relationships/chart" Target="../charts/chart1.xml"/><Relationship Id="rId5" Type="http://schemas.openxmlformats.org/officeDocument/2006/relationships/image" Target="../media/image2.png"/><Relationship Id="rId10" Type="http://schemas.openxmlformats.org/officeDocument/2006/relationships/hyperlink" Target="http://myk15.blogspot.ca/2004/12/japanese-pioneers-raise-kid-in-rubber.html" TargetMode="External"/><Relationship Id="rId4" Type="http://schemas.openxmlformats.org/officeDocument/2006/relationships/hyperlink" Target="mailto:gwolbrin@ucalgary.ca" TargetMode="External"/><Relationship Id="rId9" Type="http://schemas.openxmlformats.org/officeDocument/2006/relationships/hyperlink" Target="http://farm4.static.flickr.com/3545/3441035507_23291db642_o.jpg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Rectangle 94"/>
          <p:cNvSpPr/>
          <p:nvPr/>
        </p:nvSpPr>
        <p:spPr>
          <a:xfrm>
            <a:off x="28371576" y="7980407"/>
            <a:ext cx="9242620" cy="1417521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7856" tIns="43928" rIns="87856" bIns="43928" rtlCol="0" anchor="ctr"/>
          <a:lstStyle/>
          <a:p>
            <a:pPr algn="ctr"/>
            <a:endParaRPr lang="en-CA" dirty="0"/>
          </a:p>
        </p:txBody>
      </p:sp>
      <p:sp>
        <p:nvSpPr>
          <p:cNvPr id="90" name="Rectangle 89"/>
          <p:cNvSpPr/>
          <p:nvPr/>
        </p:nvSpPr>
        <p:spPr>
          <a:xfrm>
            <a:off x="11820140" y="7980408"/>
            <a:ext cx="15687340" cy="1236842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7856" tIns="43928" rIns="87856" bIns="43928" rtlCol="0" anchor="ctr"/>
          <a:lstStyle/>
          <a:p>
            <a:pPr algn="ctr"/>
            <a:endParaRPr lang="en-CA" dirty="0"/>
          </a:p>
        </p:txBody>
      </p:sp>
      <p:sp>
        <p:nvSpPr>
          <p:cNvPr id="89" name="Rectangle 88"/>
          <p:cNvSpPr/>
          <p:nvPr/>
        </p:nvSpPr>
        <p:spPr>
          <a:xfrm>
            <a:off x="550892" y="22635640"/>
            <a:ext cx="10705786" cy="1559273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7856" tIns="43928" rIns="87856" bIns="43928" rtlCol="0" anchor="ctr"/>
          <a:lstStyle/>
          <a:p>
            <a:pPr algn="ctr"/>
            <a:endParaRPr lang="en-CA" dirty="0"/>
          </a:p>
        </p:txBody>
      </p:sp>
      <p:sp>
        <p:nvSpPr>
          <p:cNvPr id="88" name="Rectangle 87"/>
          <p:cNvSpPr/>
          <p:nvPr/>
        </p:nvSpPr>
        <p:spPr>
          <a:xfrm>
            <a:off x="550893" y="7980407"/>
            <a:ext cx="10768393" cy="1417521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7856" tIns="43928" rIns="87856" bIns="43928" rtlCol="0" anchor="ctr"/>
          <a:lstStyle/>
          <a:p>
            <a:pPr algn="ctr"/>
            <a:endParaRPr lang="en-CA" dirty="0"/>
          </a:p>
        </p:txBody>
      </p:sp>
      <p:pic>
        <p:nvPicPr>
          <p:cNvPr id="6" name="Picture 5" descr="UofC-Faculty-of-Medicine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151105" y="1151991"/>
            <a:ext cx="6351575" cy="3595244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7002632" y="576292"/>
            <a:ext cx="29735068" cy="8552569"/>
          </a:xfrm>
          <a:prstGeom prst="rect">
            <a:avLst/>
          </a:prstGeom>
          <a:noFill/>
          <a:ln w="28575">
            <a:noFill/>
          </a:ln>
        </p:spPr>
        <p:txBody>
          <a:bodyPr wrap="square" lIns="87856" tIns="43928" rIns="87856" bIns="43928" rtlCol="0">
            <a:spAutoFit/>
          </a:bodyPr>
          <a:lstStyle/>
          <a:p>
            <a:pPr algn="ctr"/>
            <a:r>
              <a:rPr lang="en-CA" sz="11000" b="1" dirty="0" smtClean="0">
                <a:ln w="28575">
                  <a:noFill/>
                </a:ln>
              </a:rPr>
              <a:t>Ethics of artificial wombs: missing angles and special concerns</a:t>
            </a:r>
            <a:endParaRPr lang="en-CA" sz="9200" b="1" dirty="0" smtClean="0">
              <a:ln w="28575">
                <a:noFill/>
              </a:ln>
            </a:endParaRPr>
          </a:p>
          <a:p>
            <a:pPr algn="ctr"/>
            <a:endParaRPr lang="en-CA" sz="11000" dirty="0" smtClean="0">
              <a:ln w="28575">
                <a:noFill/>
              </a:ln>
            </a:endParaRPr>
          </a:p>
          <a:p>
            <a:pPr algn="ctr"/>
            <a:endParaRPr lang="en-CA" sz="11000" dirty="0" smtClean="0">
              <a:ln w="28575">
                <a:noFill/>
              </a:ln>
            </a:endParaRPr>
          </a:p>
          <a:p>
            <a:pPr algn="ctr"/>
            <a:endParaRPr lang="en-CA" sz="11000" dirty="0" smtClean="0">
              <a:ln w="28575">
                <a:noFill/>
              </a:ln>
            </a:endParaRPr>
          </a:p>
        </p:txBody>
      </p:sp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5747266" y="5032457"/>
            <a:ext cx="30041165" cy="17946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61842" tIns="80924" rIns="161842" bIns="80924">
            <a:spAutoFit/>
          </a:bodyPr>
          <a:lstStyle/>
          <a:p>
            <a:pPr algn="ctr" defTabSz="4718515"/>
            <a:r>
              <a:rPr lang="en-US" sz="5100" dirty="0" smtClean="0">
                <a:latin typeface="Times New Roman" pitchFamily="18" charset="0"/>
                <a:cs typeface="Times New Roman" pitchFamily="18" charset="0"/>
              </a:rPr>
              <a:t>Faculty </a:t>
            </a:r>
            <a:r>
              <a:rPr lang="en-US" sz="5100" dirty="0">
                <a:latin typeface="Times New Roman" pitchFamily="18" charset="0"/>
                <a:cs typeface="Times New Roman" pitchFamily="18" charset="0"/>
              </a:rPr>
              <a:t>of Medicine, </a:t>
            </a:r>
            <a:r>
              <a:rPr lang="en-US" sz="5100" dirty="0" smtClean="0">
                <a:latin typeface="Times New Roman" pitchFamily="18" charset="0"/>
                <a:cs typeface="Times New Roman" pitchFamily="18" charset="0"/>
              </a:rPr>
              <a:t>University of </a:t>
            </a:r>
            <a:r>
              <a:rPr lang="en-US" sz="5100" dirty="0">
                <a:latin typeface="Times New Roman" pitchFamily="18" charset="0"/>
                <a:cs typeface="Times New Roman" pitchFamily="18" charset="0"/>
              </a:rPr>
              <a:t>Calgary, Calgary, AB, </a:t>
            </a:r>
            <a:r>
              <a:rPr lang="en-US" sz="5100" dirty="0" smtClean="0">
                <a:latin typeface="Times New Roman" pitchFamily="18" charset="0"/>
                <a:cs typeface="Times New Roman" pitchFamily="18" charset="0"/>
              </a:rPr>
              <a:t>CANADA</a:t>
            </a:r>
          </a:p>
          <a:p>
            <a:pPr algn="ctr" defTabSz="4718515"/>
            <a:r>
              <a:rPr lang="en-US" sz="5100" dirty="0" smtClean="0">
                <a:latin typeface="Times New Roman" pitchFamily="18" charset="0"/>
                <a:cs typeface="Times New Roman" pitchFamily="18" charset="0"/>
                <a:hlinkClick r:id="rId3"/>
              </a:rPr>
              <a:t>syumakul@ucalgary.ca</a:t>
            </a:r>
            <a:r>
              <a:rPr lang="en-US" sz="51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5100" dirty="0" smtClean="0">
                <a:latin typeface="Times New Roman" pitchFamily="18" charset="0"/>
                <a:cs typeface="Times New Roman" pitchFamily="18" charset="0"/>
                <a:hlinkClick r:id="rId4"/>
              </a:rPr>
              <a:t>gwolbrin@ucalgary.ca</a:t>
            </a:r>
            <a:r>
              <a:rPr lang="en-US" sz="51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51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368204" y="3869597"/>
            <a:ext cx="34807098" cy="1871623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6000" b="1" u="sng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Sophya Yumakulov, </a:t>
            </a:r>
            <a:r>
              <a:rPr lang="en-US" sz="6000" b="1" u="sng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BHSc</a:t>
            </a:r>
            <a:r>
              <a:rPr lang="en-US" sz="6000" b="1" u="sng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Gregor Wolbring, PhD</a:t>
            </a:r>
            <a:endParaRPr lang="en-US" sz="60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300464" y="325792"/>
            <a:ext cx="37564161" cy="6804100"/>
          </a:xfrm>
          <a:prstGeom prst="rect">
            <a:avLst/>
          </a:prstGeom>
          <a:noFill/>
          <a:ln w="3048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7856" tIns="43928" rIns="87856" bIns="43928" rtlCol="0" anchor="ctr"/>
          <a:lstStyle/>
          <a:p>
            <a:pPr algn="ctr"/>
            <a:endParaRPr lang="en-CA" dirty="0"/>
          </a:p>
        </p:txBody>
      </p:sp>
      <p:sp>
        <p:nvSpPr>
          <p:cNvPr id="10" name="Rectangle 9"/>
          <p:cNvSpPr/>
          <p:nvPr/>
        </p:nvSpPr>
        <p:spPr>
          <a:xfrm>
            <a:off x="300464" y="7696903"/>
            <a:ext cx="37564161" cy="24381357"/>
          </a:xfrm>
          <a:prstGeom prst="rect">
            <a:avLst/>
          </a:prstGeom>
          <a:noFill/>
          <a:ln w="3048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7856" tIns="43928" rIns="87856" bIns="43928" rtlCol="0" anchor="ctr"/>
          <a:lstStyle/>
          <a:p>
            <a:pPr algn="ctr"/>
            <a:endParaRPr lang="en-CA" dirty="0">
              <a:ln>
                <a:solidFill>
                  <a:schemeClr val="tx1"/>
                </a:solidFill>
              </a:ln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2008940" y="8112873"/>
            <a:ext cx="15498539" cy="1012044"/>
          </a:xfrm>
          <a:prstGeom prst="rect">
            <a:avLst/>
          </a:prstGeom>
          <a:noFill/>
        </p:spPr>
        <p:txBody>
          <a:bodyPr wrap="square" lIns="87856" tIns="43928" rIns="87856" bIns="43928" rtlCol="0">
            <a:spAutoFit/>
          </a:bodyPr>
          <a:lstStyle/>
          <a:p>
            <a:pPr algn="ctr"/>
            <a:r>
              <a:rPr lang="en-CA" sz="6000" dirty="0" smtClean="0">
                <a:latin typeface="Berlin Sans FB Demi" pitchFamily="34" charset="0"/>
                <a:ea typeface="Adobe Gothic Std B" pitchFamily="34" charset="-128"/>
              </a:rPr>
              <a:t>Discourses Around Artificial Wombs</a:t>
            </a:r>
            <a:endParaRPr lang="en-CA" sz="6000" dirty="0">
              <a:latin typeface="Berlin Sans FB Demi" pitchFamily="34" charset="0"/>
              <a:ea typeface="Adobe Gothic Std B" pitchFamily="34" charset="-128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8299568" y="8137129"/>
            <a:ext cx="9566576" cy="1058210"/>
          </a:xfrm>
          <a:prstGeom prst="rect">
            <a:avLst/>
          </a:prstGeom>
          <a:noFill/>
        </p:spPr>
        <p:txBody>
          <a:bodyPr wrap="square" lIns="87856" tIns="43928" rIns="87856" bIns="43928" rtlCol="0">
            <a:spAutoFit/>
          </a:bodyPr>
          <a:lstStyle/>
          <a:p>
            <a:pPr algn="ctr"/>
            <a:r>
              <a:rPr lang="en-CA" sz="6300" dirty="0" smtClean="0">
                <a:latin typeface="Berlin Sans FB Demi" pitchFamily="34" charset="0"/>
              </a:rPr>
              <a:t>The Global Perspective</a:t>
            </a:r>
            <a:endParaRPr lang="en-CA" sz="6300" dirty="0">
              <a:latin typeface="Berlin Sans FB Demi" pitchFamily="34" charset="0"/>
            </a:endParaRPr>
          </a:p>
        </p:txBody>
      </p:sp>
      <p:grpSp>
        <p:nvGrpSpPr>
          <p:cNvPr id="74" name="Group 73"/>
          <p:cNvGrpSpPr/>
          <p:nvPr/>
        </p:nvGrpSpPr>
        <p:grpSpPr>
          <a:xfrm>
            <a:off x="576489" y="7994121"/>
            <a:ext cx="10742797" cy="11016215"/>
            <a:chOff x="663054" y="8256587"/>
            <a:chExt cx="12355935" cy="11349061"/>
          </a:xfrm>
        </p:grpSpPr>
        <p:sp>
          <p:nvSpPr>
            <p:cNvPr id="11" name="TextBox 10"/>
            <p:cNvSpPr txBox="1"/>
            <p:nvPr/>
          </p:nvSpPr>
          <p:spPr>
            <a:xfrm>
              <a:off x="705621" y="8256587"/>
              <a:ext cx="12313368" cy="114147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CA" sz="6600" dirty="0" smtClean="0">
                  <a:latin typeface="Berlin Sans FB Demi" pitchFamily="34" charset="0"/>
                </a:rPr>
                <a:t>Artificial womb technology</a:t>
              </a:r>
              <a:endParaRPr lang="en-CA" sz="6600" dirty="0">
                <a:latin typeface="Berlin Sans FB Demi" pitchFamily="34" charset="0"/>
              </a:endParaRPr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663054" y="10172644"/>
              <a:ext cx="8282072" cy="943300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256245" indent="-256245">
                <a:buFont typeface="Wingdings" pitchFamily="2" charset="2"/>
                <a:buChar char="Ø"/>
              </a:pPr>
              <a:r>
                <a:rPr lang="en-CA" sz="3100" b="1" i="1" dirty="0" smtClean="0"/>
                <a:t>Artificial womb technology (AWT): </a:t>
              </a:r>
              <a:r>
                <a:rPr lang="en-CA" sz="3100" i="1" dirty="0" smtClean="0"/>
                <a:t>man-made technology that can gestate a fetus.</a:t>
              </a:r>
            </a:p>
            <a:p>
              <a:pPr marL="256245" indent="-256245">
                <a:buFont typeface="Wingdings" pitchFamily="2" charset="2"/>
                <a:buChar char="Ø"/>
              </a:pPr>
              <a:r>
                <a:rPr lang="en-CA" sz="3100" b="1" i="1" dirty="0" smtClean="0"/>
                <a:t>Progress to date:</a:t>
              </a:r>
            </a:p>
            <a:p>
              <a:pPr marL="985838" lvl="1" indent="-255588">
                <a:buFont typeface="Wingdings" pitchFamily="2" charset="2"/>
                <a:buChar char="Ø"/>
              </a:pPr>
              <a:r>
                <a:rPr lang="en-CA" sz="3100" dirty="0" smtClean="0"/>
                <a:t>1986-1997 – artificial perfusion of uteri in Italy[1]</a:t>
              </a:r>
            </a:p>
            <a:p>
              <a:pPr marL="985838" lvl="1" indent="-255588">
                <a:buFont typeface="Wingdings" pitchFamily="2" charset="2"/>
                <a:buChar char="Ø"/>
              </a:pPr>
              <a:r>
                <a:rPr lang="en-CA" sz="3100" dirty="0" smtClean="0"/>
                <a:t>1996 – </a:t>
              </a:r>
              <a:r>
                <a:rPr lang="en-CA" sz="3100" dirty="0" err="1" smtClean="0"/>
                <a:t>Kubawara</a:t>
              </a:r>
              <a:r>
                <a:rPr lang="en-CA" sz="3100" dirty="0" smtClean="0"/>
                <a:t> et al gestate goat fetus in artificial placenta for 3 weeks[2]</a:t>
              </a:r>
            </a:p>
            <a:p>
              <a:pPr marL="985838" lvl="1" indent="-255588">
                <a:buFont typeface="Wingdings" pitchFamily="2" charset="2"/>
                <a:buChar char="Ø"/>
              </a:pPr>
              <a:r>
                <a:rPr lang="en-CA" sz="3100" dirty="0" smtClean="0"/>
                <a:t>2002 – Hung </a:t>
              </a:r>
              <a:r>
                <a:rPr lang="en-CA" sz="3100" dirty="0" err="1" smtClean="0"/>
                <a:t>Ching</a:t>
              </a:r>
              <a:r>
                <a:rPr lang="en-CA" sz="3100" dirty="0" smtClean="0"/>
                <a:t> Liu et al design human uterus and grow embryos for 6 days[2]</a:t>
              </a:r>
            </a:p>
            <a:p>
              <a:pPr indent="172356">
                <a:buFont typeface="Wingdings" pitchFamily="2" charset="2"/>
                <a:buChar char="Ø"/>
              </a:pPr>
              <a:r>
                <a:rPr lang="en-CA" sz="3100" dirty="0" smtClean="0"/>
                <a:t>Can be developed indirectly by the eventual meeting of </a:t>
              </a:r>
              <a:r>
                <a:rPr lang="en-CA" sz="3100" b="1" dirty="0" smtClean="0"/>
                <a:t>IVF technology </a:t>
              </a:r>
              <a:r>
                <a:rPr lang="en-CA" sz="3100" dirty="0" smtClean="0"/>
                <a:t>(allowing embryos to survive in vitro longer and longer) and </a:t>
              </a:r>
              <a:r>
                <a:rPr lang="en-CA" sz="3100" b="1" dirty="0" smtClean="0"/>
                <a:t>neonatal technology </a:t>
              </a:r>
              <a:r>
                <a:rPr lang="en-CA" sz="3100" dirty="0" smtClean="0"/>
                <a:t>(allowing premature fetuses to survive at younger and younger stages)[1] </a:t>
              </a:r>
            </a:p>
            <a:p>
              <a:pPr indent="172356">
                <a:buFont typeface="Wingdings" pitchFamily="2" charset="2"/>
                <a:buChar char="Ø"/>
              </a:pPr>
              <a:endParaRPr lang="en-CA" sz="3100" dirty="0" smtClean="0"/>
            </a:p>
            <a:p>
              <a:pPr indent="600956"/>
              <a:endParaRPr lang="en-CA" sz="3100" b="1" dirty="0" smtClean="0"/>
            </a:p>
          </p:txBody>
        </p:sp>
      </p:grpSp>
      <p:grpSp>
        <p:nvGrpSpPr>
          <p:cNvPr id="75" name="Group 74"/>
          <p:cNvGrpSpPr/>
          <p:nvPr/>
        </p:nvGrpSpPr>
        <p:grpSpPr>
          <a:xfrm>
            <a:off x="676105" y="22682743"/>
            <a:ext cx="10705786" cy="9649074"/>
            <a:chOff x="849637" y="24957296"/>
            <a:chExt cx="12313368" cy="9803180"/>
          </a:xfrm>
        </p:grpSpPr>
        <p:sp>
          <p:nvSpPr>
            <p:cNvPr id="12" name="TextBox 11"/>
            <p:cNvSpPr txBox="1"/>
            <p:nvPr/>
          </p:nvSpPr>
          <p:spPr>
            <a:xfrm>
              <a:off x="921645" y="24957296"/>
              <a:ext cx="12097344" cy="135421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CA" sz="7900" dirty="0" smtClean="0">
                  <a:latin typeface="Berlin Sans FB Demi" pitchFamily="34" charset="0"/>
                </a:rPr>
                <a:t>Methods</a:t>
              </a: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849637" y="26521040"/>
              <a:ext cx="12313368" cy="82394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CA" sz="3500" b="1" u="sng" dirty="0" smtClean="0"/>
                <a:t>Review of literature related to AWT</a:t>
              </a:r>
            </a:p>
            <a:p>
              <a:endParaRPr lang="en-CA" sz="2700" b="1" u="sng" dirty="0" smtClean="0"/>
            </a:p>
            <a:p>
              <a:r>
                <a:rPr lang="en-CA" sz="2700" u="sng" dirty="0" smtClean="0"/>
                <a:t>Databases</a:t>
              </a:r>
            </a:p>
            <a:p>
              <a:r>
                <a:rPr lang="en-CA" sz="2700" dirty="0" err="1" smtClean="0"/>
                <a:t>ScienceDirect</a:t>
              </a:r>
              <a:r>
                <a:rPr lang="en-CA" sz="2700" dirty="0" smtClean="0"/>
                <a:t>, </a:t>
              </a:r>
              <a:r>
                <a:rPr lang="en-CA" sz="2700" dirty="0" err="1" smtClean="0"/>
                <a:t>Compendex</a:t>
              </a:r>
              <a:r>
                <a:rPr lang="en-CA" sz="2700" dirty="0" smtClean="0"/>
                <a:t>, IEEE, Communication Abstracts, Scopus, OVID(All), EBSCO(All), Academic One File, Web of Science, and JSTOR</a:t>
              </a:r>
            </a:p>
            <a:p>
              <a:endParaRPr lang="en-CA" sz="2700" u="sng" dirty="0" smtClean="0"/>
            </a:p>
            <a:p>
              <a:r>
                <a:rPr lang="en-CA" sz="2700" u="sng" dirty="0" smtClean="0"/>
                <a:t>Search Term</a:t>
              </a:r>
            </a:p>
            <a:p>
              <a:r>
                <a:rPr lang="en-CA" sz="2700" dirty="0" smtClean="0"/>
                <a:t>“artificial womb”</a:t>
              </a:r>
            </a:p>
            <a:p>
              <a:endParaRPr lang="en-CA" sz="2700" u="sng" dirty="0" smtClean="0"/>
            </a:p>
            <a:p>
              <a:r>
                <a:rPr lang="en-CA" sz="2700" u="sng" dirty="0" smtClean="0"/>
                <a:t>Inclusion/Exclusion Criteria</a:t>
              </a:r>
            </a:p>
            <a:p>
              <a:pPr>
                <a:buFont typeface="Wingdings" pitchFamily="2" charset="2"/>
                <a:buChar char="Ø"/>
              </a:pPr>
              <a:r>
                <a:rPr lang="en-CA" sz="2700" dirty="0" smtClean="0"/>
                <a:t>Include: English-language, primary research, conceptual pieces, reviews, academic newsletters, book chapters, book reviews</a:t>
              </a:r>
            </a:p>
            <a:p>
              <a:r>
                <a:rPr lang="en-CA" sz="2700" dirty="0" smtClean="0"/>
                <a:t>Exclude: Non-English, pure technical, no PDF-link</a:t>
              </a:r>
            </a:p>
            <a:p>
              <a:pPr>
                <a:buFont typeface="Wingdings" pitchFamily="2" charset="2"/>
                <a:buChar char="Ø"/>
              </a:pPr>
              <a:r>
                <a:rPr lang="en-CA" sz="2700" dirty="0" smtClean="0"/>
                <a:t>194 articles found, </a:t>
              </a:r>
              <a:r>
                <a:rPr lang="en-CA" sz="2700" b="1" dirty="0" smtClean="0"/>
                <a:t>133 included.</a:t>
              </a:r>
            </a:p>
            <a:p>
              <a:endParaRPr lang="en-CA" sz="2700" dirty="0" smtClean="0"/>
            </a:p>
            <a:p>
              <a:r>
                <a:rPr lang="en-CA" sz="2700" u="sng" dirty="0" smtClean="0"/>
                <a:t>Analysis</a:t>
              </a:r>
            </a:p>
            <a:p>
              <a:r>
                <a:rPr lang="en-CA" sz="2700" dirty="0" smtClean="0"/>
                <a:t>Use </a:t>
              </a:r>
              <a:r>
                <a:rPr lang="en-CA" sz="2700" dirty="0" err="1" smtClean="0"/>
                <a:t>Atlas.ti</a:t>
              </a:r>
              <a:r>
                <a:rPr lang="en-CA" sz="2700" dirty="0" smtClean="0"/>
                <a:t> ver. 7 to perform </a:t>
              </a:r>
              <a:r>
                <a:rPr lang="en-CA" sz="2700" b="1" dirty="0" smtClean="0"/>
                <a:t>content analysis</a:t>
              </a:r>
              <a:r>
                <a:rPr lang="en-CA" sz="2700" dirty="0" smtClean="0"/>
                <a:t>, find themes, and organize data.</a:t>
              </a:r>
            </a:p>
            <a:p>
              <a:endParaRPr lang="en-CA" sz="2700" dirty="0" smtClean="0"/>
            </a:p>
          </p:txBody>
        </p:sp>
      </p:grpSp>
      <p:sp>
        <p:nvSpPr>
          <p:cNvPr id="77" name="TextBox 76"/>
          <p:cNvSpPr txBox="1"/>
          <p:nvPr/>
        </p:nvSpPr>
        <p:spPr>
          <a:xfrm>
            <a:off x="28443584" y="9539681"/>
            <a:ext cx="8857579" cy="504212"/>
          </a:xfrm>
          <a:prstGeom prst="rect">
            <a:avLst/>
          </a:prstGeom>
          <a:noFill/>
        </p:spPr>
        <p:txBody>
          <a:bodyPr wrap="square" lIns="87856" tIns="43928" rIns="87856" bIns="43928" rtlCol="0">
            <a:spAutoFit/>
          </a:bodyPr>
          <a:lstStyle/>
          <a:p>
            <a:endParaRPr lang="en-CA" sz="2700" dirty="0"/>
          </a:p>
        </p:txBody>
      </p:sp>
      <p:cxnSp>
        <p:nvCxnSpPr>
          <p:cNvPr id="79" name="Straight Connector 78"/>
          <p:cNvCxnSpPr/>
          <p:nvPr/>
        </p:nvCxnSpPr>
        <p:spPr>
          <a:xfrm rot="5400000">
            <a:off x="-687707" y="19962591"/>
            <a:ext cx="24452233" cy="62607"/>
          </a:xfrm>
          <a:prstGeom prst="line">
            <a:avLst/>
          </a:prstGeom>
          <a:ln w="304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Straight Connector 79"/>
          <p:cNvCxnSpPr/>
          <p:nvPr/>
        </p:nvCxnSpPr>
        <p:spPr>
          <a:xfrm rot="5400000">
            <a:off x="15672707" y="19755878"/>
            <a:ext cx="24452233" cy="62607"/>
          </a:xfrm>
          <a:prstGeom prst="line">
            <a:avLst/>
          </a:prstGeom>
          <a:ln w="304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Straight Connector 85"/>
          <p:cNvCxnSpPr/>
          <p:nvPr/>
        </p:nvCxnSpPr>
        <p:spPr>
          <a:xfrm>
            <a:off x="300464" y="22394713"/>
            <a:ext cx="11144034" cy="0"/>
          </a:xfrm>
          <a:prstGeom prst="line">
            <a:avLst/>
          </a:prstGeom>
          <a:ln w="228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04" name="Group 103"/>
          <p:cNvGrpSpPr/>
          <p:nvPr/>
        </p:nvGrpSpPr>
        <p:grpSpPr>
          <a:xfrm>
            <a:off x="801321" y="18650296"/>
            <a:ext cx="10204930" cy="3456385"/>
            <a:chOff x="921645" y="18289730"/>
            <a:chExt cx="11737304" cy="3511586"/>
          </a:xfrm>
        </p:grpSpPr>
        <p:sp>
          <p:nvSpPr>
            <p:cNvPr id="101" name="Rectangle 100"/>
            <p:cNvSpPr/>
            <p:nvPr/>
          </p:nvSpPr>
          <p:spPr>
            <a:xfrm>
              <a:off x="921645" y="18521148"/>
              <a:ext cx="11737304" cy="3280168"/>
            </a:xfrm>
            <a:prstGeom prst="rect">
              <a:avLst/>
            </a:prstGeom>
            <a:solidFill>
              <a:srgbClr val="FFFF6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 dirty="0">
                <a:latin typeface="Georgia" pitchFamily="18" charset="0"/>
              </a:endParaRPr>
            </a:p>
          </p:txBody>
        </p:sp>
        <p:sp>
          <p:nvSpPr>
            <p:cNvPr id="81" name="TextBox 80"/>
            <p:cNvSpPr txBox="1"/>
            <p:nvPr/>
          </p:nvSpPr>
          <p:spPr>
            <a:xfrm>
              <a:off x="994334" y="18289730"/>
              <a:ext cx="11520598" cy="3361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indent="600956" algn="ctr"/>
              <a:endParaRPr lang="en-CA" sz="2700" dirty="0" smtClean="0">
                <a:latin typeface="Arial" pitchFamily="34" charset="0"/>
                <a:cs typeface="Arial" pitchFamily="34" charset="0"/>
              </a:endParaRPr>
            </a:p>
            <a:p>
              <a:pPr indent="600956" algn="ctr"/>
              <a:r>
                <a:rPr lang="en-CA" sz="3500" b="1" u="sng" dirty="0" smtClean="0">
                  <a:latin typeface="Georgia" pitchFamily="18" charset="0"/>
                  <a:cs typeface="Arial" pitchFamily="34" charset="0"/>
                </a:rPr>
                <a:t>Study Purpose:</a:t>
              </a:r>
            </a:p>
            <a:p>
              <a:pPr indent="600956" algn="ctr"/>
              <a:endParaRPr lang="en-CA" sz="2700" b="1" dirty="0" smtClean="0">
                <a:latin typeface="Georgia" pitchFamily="18" charset="0"/>
                <a:cs typeface="Arial" pitchFamily="34" charset="0"/>
              </a:endParaRPr>
            </a:p>
            <a:p>
              <a:pPr indent="600956" algn="ctr"/>
              <a:r>
                <a:rPr lang="en-CA" sz="2900" b="1" dirty="0" smtClean="0">
                  <a:latin typeface="Georgia" pitchFamily="18" charset="0"/>
                  <a:cs typeface="Arial" pitchFamily="34" charset="0"/>
                </a:rPr>
                <a:t>To understand the scope of research, discussion, and discourse around artificial womb technology, including special challenges for bioethics, women’s issues, and global health.</a:t>
              </a:r>
              <a:endParaRPr lang="en-CA" sz="2900" dirty="0">
                <a:latin typeface="Georgia" pitchFamily="18" charset="0"/>
                <a:cs typeface="Arial" pitchFamily="34" charset="0"/>
              </a:endParaRPr>
            </a:p>
          </p:txBody>
        </p:sp>
      </p:grpSp>
      <p:cxnSp>
        <p:nvCxnSpPr>
          <p:cNvPr id="82" name="Straight Connector 81"/>
          <p:cNvCxnSpPr/>
          <p:nvPr/>
        </p:nvCxnSpPr>
        <p:spPr>
          <a:xfrm>
            <a:off x="360464" y="18722305"/>
            <a:ext cx="11144034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05" name="Group 104"/>
          <p:cNvGrpSpPr/>
          <p:nvPr/>
        </p:nvGrpSpPr>
        <p:grpSpPr>
          <a:xfrm>
            <a:off x="28299568" y="23546841"/>
            <a:ext cx="9242620" cy="1488397"/>
            <a:chOff x="29868861" y="25029739"/>
            <a:chExt cx="13393488" cy="1512168"/>
          </a:xfrm>
        </p:grpSpPr>
        <p:sp>
          <p:nvSpPr>
            <p:cNvPr id="96" name="Rectangle 95"/>
            <p:cNvSpPr/>
            <p:nvPr/>
          </p:nvSpPr>
          <p:spPr>
            <a:xfrm>
              <a:off x="29868861" y="25029739"/>
              <a:ext cx="13393488" cy="1512168"/>
            </a:xfrm>
            <a:prstGeom prst="rect">
              <a:avLst/>
            </a:prstGeom>
            <a:solidFill>
              <a:srgbClr val="92D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 dirty="0"/>
            </a:p>
          </p:txBody>
        </p:sp>
        <p:sp>
          <p:nvSpPr>
            <p:cNvPr id="97" name="TextBox 96"/>
            <p:cNvSpPr txBox="1"/>
            <p:nvPr/>
          </p:nvSpPr>
          <p:spPr>
            <a:xfrm>
              <a:off x="30084886" y="25101747"/>
              <a:ext cx="13033447" cy="129767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CA" sz="7700" dirty="0" smtClean="0">
                  <a:latin typeface="Berlin Sans FB Demi" pitchFamily="34" charset="0"/>
                </a:rPr>
                <a:t>References</a:t>
              </a:r>
              <a:endParaRPr lang="en-CA" sz="7700" dirty="0">
                <a:latin typeface="Berlin Sans FB Demi" pitchFamily="34" charset="0"/>
              </a:endParaRPr>
            </a:p>
          </p:txBody>
        </p:sp>
      </p:grpSp>
      <p:cxnSp>
        <p:nvCxnSpPr>
          <p:cNvPr id="100" name="Straight Connector 99"/>
          <p:cNvCxnSpPr/>
          <p:nvPr/>
        </p:nvCxnSpPr>
        <p:spPr>
          <a:xfrm flipV="1">
            <a:off x="27867520" y="23289628"/>
            <a:ext cx="9934498" cy="41189"/>
          </a:xfrm>
          <a:prstGeom prst="line">
            <a:avLst/>
          </a:prstGeom>
          <a:ln w="228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2" name="Picture 111" descr="C:\Users\Owner\Pictures\moz-screenshot-2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5428360" y="936331"/>
            <a:ext cx="1826165" cy="2924235"/>
          </a:xfrm>
          <a:prstGeom prst="rect">
            <a:avLst/>
          </a:prstGeom>
          <a:noFill/>
        </p:spPr>
      </p:pic>
      <p:grpSp>
        <p:nvGrpSpPr>
          <p:cNvPr id="113" name="Group 112"/>
          <p:cNvGrpSpPr/>
          <p:nvPr/>
        </p:nvGrpSpPr>
        <p:grpSpPr>
          <a:xfrm>
            <a:off x="31971976" y="3096571"/>
            <a:ext cx="3456383" cy="3092283"/>
            <a:chOff x="27723699" y="35248501"/>
            <a:chExt cx="3749818" cy="3092283"/>
          </a:xfrm>
        </p:grpSpPr>
        <p:pic>
          <p:nvPicPr>
            <p:cNvPr id="115" name="Picture 114" descr="wolbpackvfinal.jpg"/>
            <p:cNvPicPr>
              <a:picLocks noChangeAspect="1"/>
            </p:cNvPicPr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28404342" y="35248501"/>
              <a:ext cx="2199680" cy="2199680"/>
            </a:xfrm>
            <a:prstGeom prst="rect">
              <a:avLst/>
            </a:prstGeom>
          </p:spPr>
        </p:pic>
        <p:sp>
          <p:nvSpPr>
            <p:cNvPr id="116" name="TextBox 67"/>
            <p:cNvSpPr txBox="1"/>
            <p:nvPr/>
          </p:nvSpPr>
          <p:spPr>
            <a:xfrm>
              <a:off x="27723699" y="37509787"/>
              <a:ext cx="3749818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marL="0" algn="l" defTabSz="4711446" rtl="0" eaLnBrk="1" latinLnBrk="0" hangingPunct="1">
                <a:defRPr sz="93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2355723" algn="l" defTabSz="4711446" rtl="0" eaLnBrk="1" latinLnBrk="0" hangingPunct="1">
                <a:defRPr sz="93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4711446" algn="l" defTabSz="4711446" rtl="0" eaLnBrk="1" latinLnBrk="0" hangingPunct="1">
                <a:defRPr sz="93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7067169" algn="l" defTabSz="4711446" rtl="0" eaLnBrk="1" latinLnBrk="0" hangingPunct="1">
                <a:defRPr sz="93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9422892" algn="l" defTabSz="4711446" rtl="0" eaLnBrk="1" latinLnBrk="0" hangingPunct="1">
                <a:defRPr sz="93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1778615" algn="l" defTabSz="4711446" rtl="0" eaLnBrk="1" latinLnBrk="0" hangingPunct="1">
                <a:defRPr sz="93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4134338" algn="l" defTabSz="4711446" rtl="0" eaLnBrk="1" latinLnBrk="0" hangingPunct="1">
                <a:defRPr sz="93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16490061" algn="l" defTabSz="4711446" rtl="0" eaLnBrk="1" latinLnBrk="0" hangingPunct="1">
                <a:defRPr sz="93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18845784" algn="l" defTabSz="4711446" rtl="0" eaLnBrk="1" latinLnBrk="0" hangingPunct="1">
                <a:defRPr sz="93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CA" sz="2400" b="1" dirty="0" smtClean="0"/>
                <a:t>We acknowledge the support of the </a:t>
              </a:r>
              <a:r>
                <a:rPr lang="en-CA" sz="2400" b="1" dirty="0" err="1" smtClean="0"/>
                <a:t>Wolb</a:t>
              </a:r>
              <a:r>
                <a:rPr lang="en-CA" sz="2400" b="1" dirty="0"/>
                <a:t>-</a:t>
              </a:r>
              <a:r>
                <a:rPr lang="en-CA" sz="2400" b="1" dirty="0" smtClean="0"/>
                <a:t>Pack</a:t>
              </a:r>
              <a:endParaRPr lang="en-CA" sz="2400" b="1" dirty="0"/>
            </a:p>
          </p:txBody>
        </p:sp>
      </p:grpSp>
      <p:pic>
        <p:nvPicPr>
          <p:cNvPr id="114" name="Picture 113" descr="sshrclogo.pn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829930" y="5400825"/>
            <a:ext cx="9110301" cy="1250828"/>
          </a:xfrm>
          <a:prstGeom prst="rect">
            <a:avLst/>
          </a:prstGeom>
        </p:spPr>
      </p:pic>
      <p:pic>
        <p:nvPicPr>
          <p:cNvPr id="1026" name="Picture 2" descr="C:\Users\Sophya Yumakulov\Documents\Social Robotics\Conferences\Global Health\Images\goat in artificial uterus.jpg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7849297" y="9914802"/>
            <a:ext cx="3024336" cy="4054975"/>
          </a:xfrm>
          <a:prstGeom prst="rect">
            <a:avLst/>
          </a:prstGeom>
          <a:noFill/>
        </p:spPr>
      </p:pic>
      <p:sp>
        <p:nvSpPr>
          <p:cNvPr id="128" name="TextBox 127"/>
          <p:cNvSpPr txBox="1"/>
          <p:nvPr/>
        </p:nvSpPr>
        <p:spPr>
          <a:xfrm>
            <a:off x="8281344" y="16778089"/>
            <a:ext cx="280831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000" u="sng" dirty="0" smtClean="0">
                <a:hlinkClick r:id="rId9"/>
              </a:rPr>
              <a:t>http://farm4.static.flickr.com/3545/3441035507_23291db642_o.jpg</a:t>
            </a:r>
            <a:r>
              <a:rPr lang="en-CA" sz="1000" dirty="0"/>
              <a:t> </a:t>
            </a:r>
            <a:endParaRPr lang="en-CA" sz="1000" u="sng" dirty="0" smtClean="0"/>
          </a:p>
        </p:txBody>
      </p:sp>
      <p:sp>
        <p:nvSpPr>
          <p:cNvPr id="129" name="TextBox 128"/>
          <p:cNvSpPr txBox="1"/>
          <p:nvPr/>
        </p:nvSpPr>
        <p:spPr>
          <a:xfrm>
            <a:off x="7849296" y="14041785"/>
            <a:ext cx="324036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000" u="sng" dirty="0" smtClean="0">
                <a:hlinkClick r:id="rId10"/>
              </a:rPr>
              <a:t>http://myk15.blogspot.ca/2004/12/japanese-pioneers-raise-kid-in-rubber.html</a:t>
            </a:r>
            <a:endParaRPr lang="en-CA" sz="1000" dirty="0" smtClean="0"/>
          </a:p>
          <a:p>
            <a:endParaRPr lang="en-CA" sz="1000" dirty="0"/>
          </a:p>
        </p:txBody>
      </p:sp>
      <p:grpSp>
        <p:nvGrpSpPr>
          <p:cNvPr id="140" name="Group 139"/>
          <p:cNvGrpSpPr/>
          <p:nvPr/>
        </p:nvGrpSpPr>
        <p:grpSpPr>
          <a:xfrm>
            <a:off x="12385800" y="25923105"/>
            <a:ext cx="7512844" cy="5423048"/>
            <a:chOff x="11881744" y="9793313"/>
            <a:chExt cx="7512844" cy="5423048"/>
          </a:xfrm>
        </p:grpSpPr>
        <p:graphicFrame>
          <p:nvGraphicFramePr>
            <p:cNvPr id="136" name="Chart 135"/>
            <p:cNvGraphicFramePr/>
            <p:nvPr/>
          </p:nvGraphicFramePr>
          <p:xfrm>
            <a:off x="11881744" y="10513393"/>
            <a:ext cx="7512844" cy="4702968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11"/>
            </a:graphicData>
          </a:graphic>
        </p:graphicFrame>
        <p:sp>
          <p:nvSpPr>
            <p:cNvPr id="138" name="TextBox 137"/>
            <p:cNvSpPr txBox="1"/>
            <p:nvPr/>
          </p:nvSpPr>
          <p:spPr>
            <a:xfrm>
              <a:off x="13753952" y="9793313"/>
              <a:ext cx="3676006" cy="7078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A" sz="4000" b="1" dirty="0" smtClean="0">
                  <a:cs typeface="Arial" pitchFamily="34" charset="0"/>
                </a:rPr>
                <a:t>Types of Articles</a:t>
              </a:r>
              <a:endParaRPr lang="en-CA" sz="4000" b="1" dirty="0">
                <a:cs typeface="Arial" pitchFamily="34" charset="0"/>
              </a:endParaRPr>
            </a:p>
          </p:txBody>
        </p:sp>
      </p:grpSp>
      <p:grpSp>
        <p:nvGrpSpPr>
          <p:cNvPr id="212" name="Group 211"/>
          <p:cNvGrpSpPr/>
          <p:nvPr/>
        </p:nvGrpSpPr>
        <p:grpSpPr>
          <a:xfrm>
            <a:off x="12313792" y="20450497"/>
            <a:ext cx="7704856" cy="5135216"/>
            <a:chOff x="11881744" y="16274033"/>
            <a:chExt cx="7704856" cy="5135216"/>
          </a:xfrm>
        </p:grpSpPr>
        <p:grpSp>
          <p:nvGrpSpPr>
            <p:cNvPr id="144" name="Group 143"/>
            <p:cNvGrpSpPr/>
            <p:nvPr/>
          </p:nvGrpSpPr>
          <p:grpSpPr>
            <a:xfrm>
              <a:off x="11881744" y="17066121"/>
              <a:ext cx="7704856" cy="4343128"/>
              <a:chOff x="12313792" y="14689857"/>
              <a:chExt cx="12169352" cy="6225150"/>
            </a:xfrm>
          </p:grpSpPr>
          <p:pic>
            <p:nvPicPr>
              <p:cNvPr id="118" name="Picture 117" descr="worldmap_grey.gif"/>
              <p:cNvPicPr>
                <a:picLocks noChangeAspect="1"/>
              </p:cNvPicPr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12313792" y="14689857"/>
                <a:ext cx="12169352" cy="6192688"/>
              </a:xfrm>
              <a:prstGeom prst="rect">
                <a:avLst/>
              </a:prstGeom>
              <a:ln>
                <a:solidFill>
                  <a:schemeClr val="tx1"/>
                </a:solidFill>
              </a:ln>
            </p:spPr>
          </p:pic>
          <p:sp>
            <p:nvSpPr>
              <p:cNvPr id="119" name="TextBox 118"/>
              <p:cNvSpPr txBox="1"/>
              <p:nvPr/>
            </p:nvSpPr>
            <p:spPr>
              <a:xfrm>
                <a:off x="13090623" y="15821856"/>
                <a:ext cx="3525623" cy="330859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CA" sz="7200" dirty="0" smtClean="0"/>
                  <a:t>US 63%</a:t>
                </a:r>
                <a:endParaRPr lang="en-CA" sz="7200" dirty="0"/>
              </a:p>
            </p:txBody>
          </p:sp>
          <p:sp>
            <p:nvSpPr>
              <p:cNvPr id="120" name="TextBox 119"/>
              <p:cNvSpPr txBox="1"/>
              <p:nvPr/>
            </p:nvSpPr>
            <p:spPr>
              <a:xfrm>
                <a:off x="20918703" y="19018078"/>
                <a:ext cx="3406110" cy="189692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CA" sz="4000" dirty="0" smtClean="0"/>
                  <a:t>Australia 14%</a:t>
                </a:r>
                <a:endParaRPr lang="en-CA" sz="4000" dirty="0"/>
              </a:p>
            </p:txBody>
          </p:sp>
          <p:sp>
            <p:nvSpPr>
              <p:cNvPr id="121" name="TextBox 120"/>
              <p:cNvSpPr txBox="1"/>
              <p:nvPr/>
            </p:nvSpPr>
            <p:spPr>
              <a:xfrm>
                <a:off x="16582148" y="15544019"/>
                <a:ext cx="2390252" cy="92640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CA" sz="3600" dirty="0" smtClean="0"/>
                  <a:t>UK 5%</a:t>
                </a:r>
                <a:endParaRPr lang="en-CA" sz="3600" dirty="0"/>
              </a:p>
            </p:txBody>
          </p:sp>
          <p:sp>
            <p:nvSpPr>
              <p:cNvPr id="122" name="TextBox 121"/>
              <p:cNvSpPr txBox="1"/>
              <p:nvPr/>
            </p:nvSpPr>
            <p:spPr>
              <a:xfrm>
                <a:off x="18528449" y="16554325"/>
                <a:ext cx="5139043" cy="59768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CA" sz="3600" dirty="0" smtClean="0"/>
                  <a:t>Israel 4%</a:t>
                </a:r>
                <a:endParaRPr lang="en-CA" sz="3600" dirty="0"/>
              </a:p>
            </p:txBody>
          </p:sp>
          <p:sp>
            <p:nvSpPr>
              <p:cNvPr id="123" name="Oval 122"/>
              <p:cNvSpPr/>
              <p:nvPr/>
            </p:nvSpPr>
            <p:spPr>
              <a:xfrm>
                <a:off x="18506480" y="16490057"/>
                <a:ext cx="199119" cy="216024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CA"/>
              </a:p>
            </p:txBody>
          </p:sp>
          <p:sp>
            <p:nvSpPr>
              <p:cNvPr id="124" name="Oval 123"/>
              <p:cNvSpPr/>
              <p:nvPr/>
            </p:nvSpPr>
            <p:spPr>
              <a:xfrm>
                <a:off x="18002424" y="16274033"/>
                <a:ext cx="199119" cy="216024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CA"/>
              </a:p>
            </p:txBody>
          </p:sp>
          <p:sp>
            <p:nvSpPr>
              <p:cNvPr id="125" name="Oval 124"/>
              <p:cNvSpPr/>
              <p:nvPr/>
            </p:nvSpPr>
            <p:spPr>
              <a:xfrm>
                <a:off x="21602824" y="18362265"/>
                <a:ext cx="199119" cy="216024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CA"/>
              </a:p>
            </p:txBody>
          </p:sp>
          <p:sp>
            <p:nvSpPr>
              <p:cNvPr id="126" name="Oval 125"/>
              <p:cNvSpPr/>
              <p:nvPr/>
            </p:nvSpPr>
            <p:spPr>
              <a:xfrm>
                <a:off x="18434472" y="15841985"/>
                <a:ext cx="199119" cy="216024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CA"/>
              </a:p>
            </p:txBody>
          </p:sp>
          <p:sp>
            <p:nvSpPr>
              <p:cNvPr id="127" name="Oval 126"/>
              <p:cNvSpPr/>
              <p:nvPr/>
            </p:nvSpPr>
            <p:spPr>
              <a:xfrm>
                <a:off x="22898968" y="18506281"/>
                <a:ext cx="199119" cy="216024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CA"/>
              </a:p>
            </p:txBody>
          </p:sp>
        </p:grpSp>
        <p:sp>
          <p:nvSpPr>
            <p:cNvPr id="167" name="TextBox 166"/>
            <p:cNvSpPr txBox="1"/>
            <p:nvPr/>
          </p:nvSpPr>
          <p:spPr>
            <a:xfrm>
              <a:off x="13321904" y="16274033"/>
              <a:ext cx="5089791" cy="7078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A" sz="4000" b="1" dirty="0" smtClean="0">
                  <a:cs typeface="Arial" pitchFamily="34" charset="0"/>
                </a:rPr>
                <a:t>Geography of Research</a:t>
              </a:r>
              <a:endParaRPr lang="en-CA" sz="4000" b="1" dirty="0">
                <a:cs typeface="Arial" pitchFamily="34" charset="0"/>
              </a:endParaRPr>
            </a:p>
          </p:txBody>
        </p:sp>
      </p:grpSp>
      <p:grpSp>
        <p:nvGrpSpPr>
          <p:cNvPr id="211" name="Group 210"/>
          <p:cNvGrpSpPr/>
          <p:nvPr/>
        </p:nvGrpSpPr>
        <p:grpSpPr>
          <a:xfrm>
            <a:off x="21170776" y="19279205"/>
            <a:ext cx="5926413" cy="12476548"/>
            <a:chOff x="19730621" y="9649297"/>
            <a:chExt cx="5926413" cy="12476548"/>
          </a:xfrm>
        </p:grpSpPr>
        <p:sp>
          <p:nvSpPr>
            <p:cNvPr id="168" name="TextBox 167"/>
            <p:cNvSpPr txBox="1"/>
            <p:nvPr/>
          </p:nvSpPr>
          <p:spPr>
            <a:xfrm>
              <a:off x="20450696" y="9649297"/>
              <a:ext cx="4063613" cy="7078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A" sz="4000" b="1" dirty="0" smtClean="0">
                  <a:cs typeface="Arial" pitchFamily="34" charset="0"/>
                </a:rPr>
                <a:t>Research Timeline</a:t>
              </a:r>
              <a:endParaRPr lang="en-CA" sz="4000" b="1" dirty="0">
                <a:cs typeface="Arial" pitchFamily="34" charset="0"/>
              </a:endParaRPr>
            </a:p>
          </p:txBody>
        </p:sp>
        <p:grpSp>
          <p:nvGrpSpPr>
            <p:cNvPr id="210" name="Group 209"/>
            <p:cNvGrpSpPr/>
            <p:nvPr/>
          </p:nvGrpSpPr>
          <p:grpSpPr>
            <a:xfrm>
              <a:off x="19730621" y="10048627"/>
              <a:ext cx="5926413" cy="12077218"/>
              <a:chOff x="19730621" y="10048627"/>
              <a:chExt cx="5926413" cy="12077218"/>
            </a:xfrm>
          </p:grpSpPr>
          <p:grpSp>
            <p:nvGrpSpPr>
              <p:cNvPr id="149" name="Group 148"/>
              <p:cNvGrpSpPr/>
              <p:nvPr/>
            </p:nvGrpSpPr>
            <p:grpSpPr>
              <a:xfrm rot="16200000">
                <a:off x="16810527" y="12968721"/>
                <a:ext cx="11766601" cy="5926413"/>
                <a:chOff x="11365921" y="25415913"/>
                <a:chExt cx="14039924" cy="5926413"/>
              </a:xfrm>
            </p:grpSpPr>
            <p:cxnSp>
              <p:nvCxnSpPr>
                <p:cNvPr id="22" name="Straight Connector 21"/>
                <p:cNvCxnSpPr/>
                <p:nvPr/>
              </p:nvCxnSpPr>
              <p:spPr>
                <a:xfrm>
                  <a:off x="12246111" y="26283145"/>
                  <a:ext cx="12478151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4" name="Straight Connector 23"/>
                <p:cNvCxnSpPr/>
                <p:nvPr/>
              </p:nvCxnSpPr>
              <p:spPr>
                <a:xfrm rot="5400000">
                  <a:off x="12592683" y="26266422"/>
                  <a:ext cx="708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5" name="Straight Connector 24"/>
                <p:cNvCxnSpPr/>
                <p:nvPr/>
              </p:nvCxnSpPr>
              <p:spPr>
                <a:xfrm rot="5400000">
                  <a:off x="23987146" y="26266422"/>
                  <a:ext cx="708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7" name="Straight Connector 26"/>
                <p:cNvCxnSpPr/>
                <p:nvPr/>
              </p:nvCxnSpPr>
              <p:spPr>
                <a:xfrm rot="5400000">
                  <a:off x="15475879" y="26266422"/>
                  <a:ext cx="708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0" name="Straight Connector 29"/>
                <p:cNvCxnSpPr/>
                <p:nvPr/>
              </p:nvCxnSpPr>
              <p:spPr>
                <a:xfrm rot="5400000">
                  <a:off x="21183970" y="26266422"/>
                  <a:ext cx="708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33" name="TextBox 32"/>
                <p:cNvSpPr txBox="1"/>
                <p:nvPr/>
              </p:nvSpPr>
              <p:spPr>
                <a:xfrm>
                  <a:off x="12446210" y="25417627"/>
                  <a:ext cx="1565173" cy="63617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CA" sz="3500" dirty="0" smtClean="0"/>
                    <a:t>1970</a:t>
                  </a:r>
                  <a:endParaRPr lang="en-CA" sz="3500" dirty="0"/>
                </a:p>
              </p:txBody>
            </p:sp>
            <p:sp>
              <p:nvSpPr>
                <p:cNvPr id="35" name="TextBox 34"/>
                <p:cNvSpPr txBox="1"/>
                <p:nvPr/>
              </p:nvSpPr>
              <p:spPr>
                <a:xfrm>
                  <a:off x="18181103" y="25415913"/>
                  <a:ext cx="1565173" cy="63617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CA" sz="3500" dirty="0" smtClean="0"/>
                    <a:t>1990</a:t>
                  </a:r>
                  <a:endParaRPr lang="en-CA" sz="3500" dirty="0"/>
                </a:p>
              </p:txBody>
            </p:sp>
            <p:sp>
              <p:nvSpPr>
                <p:cNvPr id="37" name="TextBox 36"/>
                <p:cNvSpPr txBox="1"/>
                <p:nvPr/>
              </p:nvSpPr>
              <p:spPr>
                <a:xfrm>
                  <a:off x="21035148" y="25417627"/>
                  <a:ext cx="1565173" cy="63617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CA" sz="3500" dirty="0" smtClean="0"/>
                    <a:t>2000</a:t>
                  </a:r>
                  <a:endParaRPr lang="en-CA" sz="3500" dirty="0"/>
                </a:p>
              </p:txBody>
            </p:sp>
            <p:sp>
              <p:nvSpPr>
                <p:cNvPr id="39" name="TextBox 38"/>
                <p:cNvSpPr txBox="1"/>
                <p:nvPr/>
              </p:nvSpPr>
              <p:spPr>
                <a:xfrm>
                  <a:off x="23840672" y="25415913"/>
                  <a:ext cx="1565173" cy="63617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CA" sz="3500" dirty="0" smtClean="0"/>
                    <a:t>2010</a:t>
                  </a:r>
                  <a:endParaRPr lang="en-CA" sz="3500" dirty="0"/>
                </a:p>
              </p:txBody>
            </p:sp>
            <p:sp>
              <p:nvSpPr>
                <p:cNvPr id="41" name="TextBox 40"/>
                <p:cNvSpPr txBox="1"/>
                <p:nvPr/>
              </p:nvSpPr>
              <p:spPr>
                <a:xfrm>
                  <a:off x="15327057" y="25430953"/>
                  <a:ext cx="1565173" cy="63617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CA" sz="3500" dirty="0" smtClean="0"/>
                    <a:t>1980</a:t>
                  </a:r>
                  <a:endParaRPr lang="en-CA" sz="3500" dirty="0"/>
                </a:p>
              </p:txBody>
            </p:sp>
            <p:cxnSp>
              <p:nvCxnSpPr>
                <p:cNvPr id="135" name="Straight Connector 134"/>
                <p:cNvCxnSpPr/>
                <p:nvPr/>
              </p:nvCxnSpPr>
              <p:spPr>
                <a:xfrm rot="5400000">
                  <a:off x="18329925" y="26277485"/>
                  <a:ext cx="708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37" name="Rectangle 136"/>
                <p:cNvSpPr/>
                <p:nvPr/>
              </p:nvSpPr>
              <p:spPr>
                <a:xfrm>
                  <a:off x="12577977" y="26355153"/>
                  <a:ext cx="199119" cy="1512168"/>
                </a:xfrm>
                <a:prstGeom prst="rect">
                  <a:avLst/>
                </a:prstGeom>
                <a:solidFill>
                  <a:schemeClr val="accent2"/>
                </a:solidFill>
                <a:ln>
                  <a:solidFill>
                    <a:schemeClr val="accent2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CA"/>
                </a:p>
              </p:txBody>
            </p:sp>
            <p:cxnSp>
              <p:nvCxnSpPr>
                <p:cNvPr id="141" name="Straight Connector 140"/>
                <p:cNvCxnSpPr/>
                <p:nvPr/>
              </p:nvCxnSpPr>
              <p:spPr>
                <a:xfrm>
                  <a:off x="12113364" y="31107681"/>
                  <a:ext cx="26549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2" name="Straight Connector 141"/>
                <p:cNvCxnSpPr/>
                <p:nvPr/>
              </p:nvCxnSpPr>
              <p:spPr>
                <a:xfrm>
                  <a:off x="12113364" y="28659409"/>
                  <a:ext cx="26549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3" name="Straight Connector 142"/>
                <p:cNvCxnSpPr/>
                <p:nvPr/>
              </p:nvCxnSpPr>
              <p:spPr>
                <a:xfrm>
                  <a:off x="12113364" y="27075233"/>
                  <a:ext cx="26549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5" name="Straight Connector 144"/>
                <p:cNvCxnSpPr/>
                <p:nvPr/>
              </p:nvCxnSpPr>
              <p:spPr>
                <a:xfrm>
                  <a:off x="12113364" y="27867321"/>
                  <a:ext cx="26549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6" name="Straight Connector 145"/>
                <p:cNvCxnSpPr/>
                <p:nvPr/>
              </p:nvCxnSpPr>
              <p:spPr>
                <a:xfrm>
                  <a:off x="12113364" y="29451497"/>
                  <a:ext cx="26549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7" name="Straight Connector 146"/>
                <p:cNvCxnSpPr/>
                <p:nvPr/>
              </p:nvCxnSpPr>
              <p:spPr>
                <a:xfrm>
                  <a:off x="12113364" y="30315593"/>
                  <a:ext cx="26549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48" name="Rectangle 147"/>
                <p:cNvSpPr/>
                <p:nvPr/>
              </p:nvSpPr>
              <p:spPr>
                <a:xfrm>
                  <a:off x="17091350" y="26355153"/>
                  <a:ext cx="199119" cy="4392488"/>
                </a:xfrm>
                <a:prstGeom prst="rect">
                  <a:avLst/>
                </a:prstGeom>
                <a:solidFill>
                  <a:schemeClr val="accent2"/>
                </a:solidFill>
                <a:ln>
                  <a:solidFill>
                    <a:schemeClr val="accent2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CA"/>
                </a:p>
              </p:txBody>
            </p:sp>
            <p:sp>
              <p:nvSpPr>
                <p:cNvPr id="150" name="Rectangle 149"/>
                <p:cNvSpPr/>
                <p:nvPr/>
              </p:nvSpPr>
              <p:spPr>
                <a:xfrm>
                  <a:off x="14303678" y="26355153"/>
                  <a:ext cx="199119" cy="720080"/>
                </a:xfrm>
                <a:prstGeom prst="rect">
                  <a:avLst/>
                </a:prstGeom>
                <a:solidFill>
                  <a:schemeClr val="accent2"/>
                </a:solidFill>
                <a:ln>
                  <a:solidFill>
                    <a:schemeClr val="accent2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CA"/>
                </a:p>
              </p:txBody>
            </p:sp>
            <p:sp>
              <p:nvSpPr>
                <p:cNvPr id="151" name="Rectangle 150"/>
                <p:cNvSpPr/>
                <p:nvPr/>
              </p:nvSpPr>
              <p:spPr>
                <a:xfrm>
                  <a:off x="12843469" y="26355153"/>
                  <a:ext cx="199119" cy="288032"/>
                </a:xfrm>
                <a:prstGeom prst="rect">
                  <a:avLst/>
                </a:prstGeom>
                <a:solidFill>
                  <a:schemeClr val="accent2"/>
                </a:solidFill>
                <a:ln>
                  <a:solidFill>
                    <a:schemeClr val="accent2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CA"/>
                </a:p>
              </p:txBody>
            </p:sp>
            <p:sp>
              <p:nvSpPr>
                <p:cNvPr id="152" name="Rectangle 151"/>
                <p:cNvSpPr/>
                <p:nvPr/>
              </p:nvSpPr>
              <p:spPr>
                <a:xfrm>
                  <a:off x="13108962" y="26355153"/>
                  <a:ext cx="199119" cy="720080"/>
                </a:xfrm>
                <a:prstGeom prst="rect">
                  <a:avLst/>
                </a:prstGeom>
                <a:solidFill>
                  <a:schemeClr val="accent2"/>
                </a:solidFill>
                <a:ln>
                  <a:solidFill>
                    <a:schemeClr val="accent2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CA"/>
                </a:p>
              </p:txBody>
            </p:sp>
            <p:sp>
              <p:nvSpPr>
                <p:cNvPr id="153" name="Rectangle 152"/>
                <p:cNvSpPr/>
                <p:nvPr/>
              </p:nvSpPr>
              <p:spPr>
                <a:xfrm>
                  <a:off x="13374454" y="26355153"/>
                  <a:ext cx="199119" cy="720080"/>
                </a:xfrm>
                <a:prstGeom prst="rect">
                  <a:avLst/>
                </a:prstGeom>
                <a:solidFill>
                  <a:schemeClr val="accent2"/>
                </a:solidFill>
                <a:ln>
                  <a:solidFill>
                    <a:schemeClr val="accent2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CA"/>
                </a:p>
              </p:txBody>
            </p:sp>
            <p:sp>
              <p:nvSpPr>
                <p:cNvPr id="154" name="Rectangle 153"/>
                <p:cNvSpPr/>
                <p:nvPr/>
              </p:nvSpPr>
              <p:spPr>
                <a:xfrm>
                  <a:off x="13706320" y="26355153"/>
                  <a:ext cx="199119" cy="1512168"/>
                </a:xfrm>
                <a:prstGeom prst="rect">
                  <a:avLst/>
                </a:prstGeom>
                <a:solidFill>
                  <a:schemeClr val="accent2"/>
                </a:solidFill>
                <a:ln>
                  <a:solidFill>
                    <a:schemeClr val="accent2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CA"/>
                </a:p>
              </p:txBody>
            </p:sp>
            <p:sp>
              <p:nvSpPr>
                <p:cNvPr id="155" name="Rectangle 154"/>
                <p:cNvSpPr/>
                <p:nvPr/>
              </p:nvSpPr>
              <p:spPr>
                <a:xfrm>
                  <a:off x="14011847" y="26355153"/>
                  <a:ext cx="199119" cy="720080"/>
                </a:xfrm>
                <a:prstGeom prst="rect">
                  <a:avLst/>
                </a:prstGeom>
                <a:solidFill>
                  <a:schemeClr val="accent2"/>
                </a:solidFill>
                <a:ln>
                  <a:solidFill>
                    <a:schemeClr val="accent2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CA"/>
                </a:p>
              </p:txBody>
            </p:sp>
            <p:sp>
              <p:nvSpPr>
                <p:cNvPr id="156" name="Rectangle 155"/>
                <p:cNvSpPr/>
                <p:nvPr/>
              </p:nvSpPr>
              <p:spPr>
                <a:xfrm>
                  <a:off x="15166529" y="26355153"/>
                  <a:ext cx="199119" cy="288032"/>
                </a:xfrm>
                <a:prstGeom prst="rect">
                  <a:avLst/>
                </a:prstGeom>
                <a:solidFill>
                  <a:schemeClr val="accent2"/>
                </a:solidFill>
                <a:ln>
                  <a:solidFill>
                    <a:schemeClr val="accent2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CA"/>
                </a:p>
              </p:txBody>
            </p:sp>
            <p:sp>
              <p:nvSpPr>
                <p:cNvPr id="157" name="Rectangle 156"/>
                <p:cNvSpPr/>
                <p:nvPr/>
              </p:nvSpPr>
              <p:spPr>
                <a:xfrm>
                  <a:off x="15432022" y="26355153"/>
                  <a:ext cx="199119" cy="1008112"/>
                </a:xfrm>
                <a:prstGeom prst="rect">
                  <a:avLst/>
                </a:prstGeom>
                <a:solidFill>
                  <a:schemeClr val="accent2"/>
                </a:solidFill>
                <a:ln>
                  <a:solidFill>
                    <a:schemeClr val="accent2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CA"/>
                </a:p>
              </p:txBody>
            </p:sp>
            <p:sp>
              <p:nvSpPr>
                <p:cNvPr id="158" name="Rectangle 157"/>
                <p:cNvSpPr/>
                <p:nvPr/>
              </p:nvSpPr>
              <p:spPr>
                <a:xfrm>
                  <a:off x="15738728" y="26355153"/>
                  <a:ext cx="224279" cy="1512168"/>
                </a:xfrm>
                <a:prstGeom prst="rect">
                  <a:avLst/>
                </a:prstGeom>
                <a:solidFill>
                  <a:schemeClr val="accent2"/>
                </a:solidFill>
                <a:ln>
                  <a:solidFill>
                    <a:schemeClr val="accent2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CA"/>
                </a:p>
              </p:txBody>
            </p:sp>
            <p:sp>
              <p:nvSpPr>
                <p:cNvPr id="159" name="Rectangle 158"/>
                <p:cNvSpPr/>
                <p:nvPr/>
              </p:nvSpPr>
              <p:spPr>
                <a:xfrm>
                  <a:off x="16029380" y="26355153"/>
                  <a:ext cx="199119" cy="720080"/>
                </a:xfrm>
                <a:prstGeom prst="rect">
                  <a:avLst/>
                </a:prstGeom>
                <a:solidFill>
                  <a:schemeClr val="accent2"/>
                </a:solidFill>
                <a:ln>
                  <a:solidFill>
                    <a:schemeClr val="accent2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CA"/>
                </a:p>
              </p:txBody>
            </p:sp>
            <p:sp>
              <p:nvSpPr>
                <p:cNvPr id="160" name="Rectangle 159"/>
                <p:cNvSpPr/>
                <p:nvPr/>
              </p:nvSpPr>
              <p:spPr>
                <a:xfrm>
                  <a:off x="16560365" y="26355153"/>
                  <a:ext cx="199119" cy="720080"/>
                </a:xfrm>
                <a:prstGeom prst="rect">
                  <a:avLst/>
                </a:prstGeom>
                <a:solidFill>
                  <a:schemeClr val="accent2"/>
                </a:solidFill>
                <a:ln>
                  <a:solidFill>
                    <a:schemeClr val="accent2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CA"/>
                </a:p>
              </p:txBody>
            </p:sp>
            <p:sp>
              <p:nvSpPr>
                <p:cNvPr id="162" name="Rectangle 161"/>
                <p:cNvSpPr/>
                <p:nvPr/>
              </p:nvSpPr>
              <p:spPr>
                <a:xfrm>
                  <a:off x="16825858" y="26355153"/>
                  <a:ext cx="199119" cy="1008112"/>
                </a:xfrm>
                <a:prstGeom prst="rect">
                  <a:avLst/>
                </a:prstGeom>
                <a:solidFill>
                  <a:schemeClr val="accent2"/>
                </a:solidFill>
                <a:ln>
                  <a:solidFill>
                    <a:schemeClr val="accent2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CA"/>
                </a:p>
              </p:txBody>
            </p:sp>
            <p:sp>
              <p:nvSpPr>
                <p:cNvPr id="163" name="Rectangle 162"/>
                <p:cNvSpPr/>
                <p:nvPr/>
              </p:nvSpPr>
              <p:spPr>
                <a:xfrm>
                  <a:off x="17356843" y="26355153"/>
                  <a:ext cx="199119" cy="720080"/>
                </a:xfrm>
                <a:prstGeom prst="rect">
                  <a:avLst/>
                </a:prstGeom>
                <a:solidFill>
                  <a:schemeClr val="accent2"/>
                </a:solidFill>
                <a:ln>
                  <a:solidFill>
                    <a:schemeClr val="accent2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CA"/>
                </a:p>
              </p:txBody>
            </p:sp>
            <p:sp>
              <p:nvSpPr>
                <p:cNvPr id="164" name="Rectangle 163"/>
                <p:cNvSpPr/>
                <p:nvPr/>
              </p:nvSpPr>
              <p:spPr>
                <a:xfrm>
                  <a:off x="18286067" y="26355153"/>
                  <a:ext cx="199119" cy="720080"/>
                </a:xfrm>
                <a:prstGeom prst="rect">
                  <a:avLst/>
                </a:prstGeom>
                <a:solidFill>
                  <a:schemeClr val="accent2"/>
                </a:solidFill>
                <a:ln>
                  <a:solidFill>
                    <a:schemeClr val="accent2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CA"/>
                </a:p>
              </p:txBody>
            </p:sp>
            <p:sp>
              <p:nvSpPr>
                <p:cNvPr id="165" name="Rectangle 164"/>
                <p:cNvSpPr/>
                <p:nvPr/>
              </p:nvSpPr>
              <p:spPr>
                <a:xfrm>
                  <a:off x="12312484" y="26355153"/>
                  <a:ext cx="199119" cy="288032"/>
                </a:xfrm>
                <a:prstGeom prst="rect">
                  <a:avLst/>
                </a:prstGeom>
                <a:solidFill>
                  <a:schemeClr val="accent2"/>
                </a:solidFill>
                <a:ln>
                  <a:solidFill>
                    <a:schemeClr val="accent2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CA"/>
                </a:p>
              </p:txBody>
            </p:sp>
            <p:sp>
              <p:nvSpPr>
                <p:cNvPr id="166" name="Rectangle 165"/>
                <p:cNvSpPr/>
                <p:nvPr/>
              </p:nvSpPr>
              <p:spPr>
                <a:xfrm>
                  <a:off x="18576719" y="26355153"/>
                  <a:ext cx="240333" cy="2304256"/>
                </a:xfrm>
                <a:prstGeom prst="rect">
                  <a:avLst/>
                </a:prstGeom>
                <a:solidFill>
                  <a:schemeClr val="accent2"/>
                </a:solidFill>
                <a:ln>
                  <a:solidFill>
                    <a:schemeClr val="accent2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CA"/>
                </a:p>
              </p:txBody>
            </p:sp>
            <p:sp>
              <p:nvSpPr>
                <p:cNvPr id="170" name="Rectangle 169"/>
                <p:cNvSpPr/>
                <p:nvPr/>
              </p:nvSpPr>
              <p:spPr>
                <a:xfrm>
                  <a:off x="17647495" y="26355153"/>
                  <a:ext cx="240333" cy="2304256"/>
                </a:xfrm>
                <a:prstGeom prst="rect">
                  <a:avLst/>
                </a:prstGeom>
                <a:solidFill>
                  <a:schemeClr val="accent2"/>
                </a:solidFill>
                <a:ln>
                  <a:solidFill>
                    <a:schemeClr val="accent2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CA"/>
                </a:p>
              </p:txBody>
            </p:sp>
            <p:sp>
              <p:nvSpPr>
                <p:cNvPr id="171" name="Rectangle 170"/>
                <p:cNvSpPr/>
                <p:nvPr/>
              </p:nvSpPr>
              <p:spPr>
                <a:xfrm>
                  <a:off x="17982834" y="26355153"/>
                  <a:ext cx="199119" cy="1008112"/>
                </a:xfrm>
                <a:prstGeom prst="rect">
                  <a:avLst/>
                </a:prstGeom>
                <a:solidFill>
                  <a:schemeClr val="accent2"/>
                </a:solidFill>
                <a:ln>
                  <a:solidFill>
                    <a:schemeClr val="accent2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CA"/>
                </a:p>
              </p:txBody>
            </p:sp>
            <p:sp>
              <p:nvSpPr>
                <p:cNvPr id="172" name="Rectangle 171"/>
                <p:cNvSpPr/>
                <p:nvPr/>
              </p:nvSpPr>
              <p:spPr>
                <a:xfrm>
                  <a:off x="21430765" y="26355153"/>
                  <a:ext cx="199119" cy="720080"/>
                </a:xfrm>
                <a:prstGeom prst="rect">
                  <a:avLst/>
                </a:prstGeom>
                <a:solidFill>
                  <a:schemeClr val="accent2"/>
                </a:solidFill>
                <a:ln>
                  <a:solidFill>
                    <a:schemeClr val="accent2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CA"/>
                </a:p>
              </p:txBody>
            </p:sp>
            <p:sp>
              <p:nvSpPr>
                <p:cNvPr id="173" name="Rectangle 172"/>
                <p:cNvSpPr/>
                <p:nvPr/>
              </p:nvSpPr>
              <p:spPr>
                <a:xfrm>
                  <a:off x="20011769" y="26355153"/>
                  <a:ext cx="199119" cy="1008112"/>
                </a:xfrm>
                <a:prstGeom prst="rect">
                  <a:avLst/>
                </a:prstGeom>
                <a:solidFill>
                  <a:schemeClr val="accent2"/>
                </a:solidFill>
                <a:ln>
                  <a:solidFill>
                    <a:schemeClr val="accent2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CA"/>
                </a:p>
              </p:txBody>
            </p:sp>
            <p:sp>
              <p:nvSpPr>
                <p:cNvPr id="174" name="Rectangle 173"/>
                <p:cNvSpPr/>
                <p:nvPr/>
              </p:nvSpPr>
              <p:spPr>
                <a:xfrm>
                  <a:off x="18908584" y="26355153"/>
                  <a:ext cx="240333" cy="2592288"/>
                </a:xfrm>
                <a:prstGeom prst="rect">
                  <a:avLst/>
                </a:prstGeom>
                <a:solidFill>
                  <a:schemeClr val="accent2"/>
                </a:solidFill>
                <a:ln>
                  <a:solidFill>
                    <a:schemeClr val="accent2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CA"/>
                </a:p>
              </p:txBody>
            </p:sp>
            <p:sp>
              <p:nvSpPr>
                <p:cNvPr id="175" name="Rectangle 174"/>
                <p:cNvSpPr/>
                <p:nvPr/>
              </p:nvSpPr>
              <p:spPr>
                <a:xfrm>
                  <a:off x="19215291" y="26355153"/>
                  <a:ext cx="199119" cy="720080"/>
                </a:xfrm>
                <a:prstGeom prst="rect">
                  <a:avLst/>
                </a:prstGeom>
                <a:solidFill>
                  <a:schemeClr val="accent2"/>
                </a:solidFill>
                <a:ln>
                  <a:solidFill>
                    <a:schemeClr val="accent2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CA"/>
                </a:p>
              </p:txBody>
            </p:sp>
            <p:sp>
              <p:nvSpPr>
                <p:cNvPr id="176" name="Rectangle 175"/>
                <p:cNvSpPr/>
                <p:nvPr/>
              </p:nvSpPr>
              <p:spPr>
                <a:xfrm>
                  <a:off x="20277261" y="26355153"/>
                  <a:ext cx="199119" cy="720080"/>
                </a:xfrm>
                <a:prstGeom prst="rect">
                  <a:avLst/>
                </a:prstGeom>
                <a:solidFill>
                  <a:schemeClr val="accent2"/>
                </a:solidFill>
                <a:ln>
                  <a:solidFill>
                    <a:schemeClr val="accent2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CA"/>
                </a:p>
              </p:txBody>
            </p:sp>
            <p:sp>
              <p:nvSpPr>
                <p:cNvPr id="177" name="Rectangle 176"/>
                <p:cNvSpPr/>
                <p:nvPr/>
              </p:nvSpPr>
              <p:spPr>
                <a:xfrm>
                  <a:off x="21140112" y="26355153"/>
                  <a:ext cx="199119" cy="720080"/>
                </a:xfrm>
                <a:prstGeom prst="rect">
                  <a:avLst/>
                </a:prstGeom>
                <a:solidFill>
                  <a:schemeClr val="accent2"/>
                </a:solidFill>
                <a:ln>
                  <a:solidFill>
                    <a:schemeClr val="accent2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CA"/>
                </a:p>
              </p:txBody>
            </p:sp>
            <p:sp>
              <p:nvSpPr>
                <p:cNvPr id="178" name="Rectangle 177"/>
                <p:cNvSpPr/>
                <p:nvPr/>
              </p:nvSpPr>
              <p:spPr>
                <a:xfrm>
                  <a:off x="22533948" y="26355153"/>
                  <a:ext cx="199119" cy="720080"/>
                </a:xfrm>
                <a:prstGeom prst="rect">
                  <a:avLst/>
                </a:prstGeom>
                <a:solidFill>
                  <a:schemeClr val="accent2"/>
                </a:solidFill>
                <a:ln>
                  <a:solidFill>
                    <a:schemeClr val="accent2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CA"/>
                </a:p>
              </p:txBody>
            </p:sp>
            <p:sp>
              <p:nvSpPr>
                <p:cNvPr id="179" name="Rectangle 178"/>
                <p:cNvSpPr/>
                <p:nvPr/>
              </p:nvSpPr>
              <p:spPr>
                <a:xfrm>
                  <a:off x="22799441" y="26355153"/>
                  <a:ext cx="199119" cy="288032"/>
                </a:xfrm>
                <a:prstGeom prst="rect">
                  <a:avLst/>
                </a:prstGeom>
                <a:solidFill>
                  <a:schemeClr val="accent2"/>
                </a:solidFill>
                <a:ln>
                  <a:solidFill>
                    <a:schemeClr val="accent2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CA"/>
                </a:p>
              </p:txBody>
            </p:sp>
            <p:sp>
              <p:nvSpPr>
                <p:cNvPr id="180" name="Rectangle 179"/>
                <p:cNvSpPr/>
                <p:nvPr/>
              </p:nvSpPr>
              <p:spPr>
                <a:xfrm>
                  <a:off x="24243597" y="26355153"/>
                  <a:ext cx="199119" cy="720080"/>
                </a:xfrm>
                <a:prstGeom prst="rect">
                  <a:avLst/>
                </a:prstGeom>
                <a:solidFill>
                  <a:schemeClr val="accent2"/>
                </a:solidFill>
                <a:ln>
                  <a:solidFill>
                    <a:schemeClr val="accent2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CA"/>
                </a:p>
              </p:txBody>
            </p:sp>
            <p:sp>
              <p:nvSpPr>
                <p:cNvPr id="182" name="Rectangle 181"/>
                <p:cNvSpPr/>
                <p:nvPr/>
              </p:nvSpPr>
              <p:spPr>
                <a:xfrm>
                  <a:off x="23952944" y="26355153"/>
                  <a:ext cx="199119" cy="720080"/>
                </a:xfrm>
                <a:prstGeom prst="rect">
                  <a:avLst/>
                </a:prstGeom>
                <a:solidFill>
                  <a:schemeClr val="accent2"/>
                </a:solidFill>
                <a:ln>
                  <a:solidFill>
                    <a:schemeClr val="accent2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CA"/>
                </a:p>
              </p:txBody>
            </p:sp>
            <p:sp>
              <p:nvSpPr>
                <p:cNvPr id="183" name="Rectangle 182"/>
                <p:cNvSpPr/>
                <p:nvPr/>
              </p:nvSpPr>
              <p:spPr>
                <a:xfrm>
                  <a:off x="22002963" y="26355153"/>
                  <a:ext cx="199119" cy="1008112"/>
                </a:xfrm>
                <a:prstGeom prst="rect">
                  <a:avLst/>
                </a:prstGeom>
                <a:solidFill>
                  <a:schemeClr val="accent2"/>
                </a:solidFill>
                <a:ln>
                  <a:solidFill>
                    <a:schemeClr val="accent2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CA"/>
                </a:p>
              </p:txBody>
            </p:sp>
            <p:sp>
              <p:nvSpPr>
                <p:cNvPr id="184" name="Rectangle 183"/>
                <p:cNvSpPr/>
                <p:nvPr/>
              </p:nvSpPr>
              <p:spPr>
                <a:xfrm>
                  <a:off x="22268456" y="26355153"/>
                  <a:ext cx="199119" cy="1008112"/>
                </a:xfrm>
                <a:prstGeom prst="rect">
                  <a:avLst/>
                </a:prstGeom>
                <a:solidFill>
                  <a:schemeClr val="accent2"/>
                </a:solidFill>
                <a:ln>
                  <a:solidFill>
                    <a:schemeClr val="accent2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CA"/>
                </a:p>
              </p:txBody>
            </p:sp>
            <p:sp>
              <p:nvSpPr>
                <p:cNvPr id="185" name="Rectangle 184"/>
                <p:cNvSpPr/>
                <p:nvPr/>
              </p:nvSpPr>
              <p:spPr>
                <a:xfrm>
                  <a:off x="23662292" y="26355153"/>
                  <a:ext cx="199119" cy="1008112"/>
                </a:xfrm>
                <a:prstGeom prst="rect">
                  <a:avLst/>
                </a:prstGeom>
                <a:solidFill>
                  <a:schemeClr val="accent2"/>
                </a:solidFill>
                <a:ln>
                  <a:solidFill>
                    <a:schemeClr val="accent2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CA"/>
                </a:p>
              </p:txBody>
            </p:sp>
            <p:sp>
              <p:nvSpPr>
                <p:cNvPr id="186" name="Rectangle 185"/>
                <p:cNvSpPr/>
                <p:nvPr/>
              </p:nvSpPr>
              <p:spPr>
                <a:xfrm>
                  <a:off x="20542754" y="26355153"/>
                  <a:ext cx="199119" cy="1512168"/>
                </a:xfrm>
                <a:prstGeom prst="rect">
                  <a:avLst/>
                </a:prstGeom>
                <a:solidFill>
                  <a:schemeClr val="accent2"/>
                </a:solidFill>
                <a:ln>
                  <a:solidFill>
                    <a:schemeClr val="accent2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CA"/>
                </a:p>
              </p:txBody>
            </p:sp>
            <p:sp>
              <p:nvSpPr>
                <p:cNvPr id="187" name="Rectangle 186"/>
                <p:cNvSpPr/>
                <p:nvPr/>
              </p:nvSpPr>
              <p:spPr>
                <a:xfrm>
                  <a:off x="20808247" y="26355153"/>
                  <a:ext cx="199119" cy="1512168"/>
                </a:xfrm>
                <a:prstGeom prst="rect">
                  <a:avLst/>
                </a:prstGeom>
                <a:solidFill>
                  <a:schemeClr val="accent2"/>
                </a:solidFill>
                <a:ln>
                  <a:solidFill>
                    <a:schemeClr val="accent2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CA"/>
                </a:p>
              </p:txBody>
            </p:sp>
            <p:sp>
              <p:nvSpPr>
                <p:cNvPr id="188" name="Rectangle 187"/>
                <p:cNvSpPr/>
                <p:nvPr/>
              </p:nvSpPr>
              <p:spPr>
                <a:xfrm>
                  <a:off x="24525143" y="26355153"/>
                  <a:ext cx="199119" cy="1512168"/>
                </a:xfrm>
                <a:prstGeom prst="rect">
                  <a:avLst/>
                </a:prstGeom>
                <a:solidFill>
                  <a:schemeClr val="accent2"/>
                </a:solidFill>
                <a:ln>
                  <a:solidFill>
                    <a:schemeClr val="accent2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CA"/>
                </a:p>
              </p:txBody>
            </p:sp>
            <p:sp>
              <p:nvSpPr>
                <p:cNvPr id="189" name="Rectangle 188"/>
                <p:cNvSpPr/>
                <p:nvPr/>
              </p:nvSpPr>
              <p:spPr>
                <a:xfrm>
                  <a:off x="19480784" y="26355153"/>
                  <a:ext cx="199119" cy="1872208"/>
                </a:xfrm>
                <a:prstGeom prst="rect">
                  <a:avLst/>
                </a:prstGeom>
                <a:solidFill>
                  <a:schemeClr val="accent2"/>
                </a:solidFill>
                <a:ln>
                  <a:solidFill>
                    <a:schemeClr val="accent2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CA"/>
                </a:p>
              </p:txBody>
            </p:sp>
            <p:sp>
              <p:nvSpPr>
                <p:cNvPr id="190" name="Rectangle 189"/>
                <p:cNvSpPr/>
                <p:nvPr/>
              </p:nvSpPr>
              <p:spPr>
                <a:xfrm>
                  <a:off x="19746276" y="26355153"/>
                  <a:ext cx="199119" cy="720080"/>
                </a:xfrm>
                <a:prstGeom prst="rect">
                  <a:avLst/>
                </a:prstGeom>
                <a:solidFill>
                  <a:schemeClr val="accent2"/>
                </a:solidFill>
                <a:ln>
                  <a:solidFill>
                    <a:schemeClr val="accent2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CA"/>
                </a:p>
              </p:txBody>
            </p:sp>
            <p:sp>
              <p:nvSpPr>
                <p:cNvPr id="191" name="Rectangle 190"/>
                <p:cNvSpPr/>
                <p:nvPr/>
              </p:nvSpPr>
              <p:spPr>
                <a:xfrm>
                  <a:off x="23064933" y="26355153"/>
                  <a:ext cx="199119" cy="720080"/>
                </a:xfrm>
                <a:prstGeom prst="rect">
                  <a:avLst/>
                </a:prstGeom>
                <a:solidFill>
                  <a:schemeClr val="accent2"/>
                </a:solidFill>
                <a:ln>
                  <a:solidFill>
                    <a:schemeClr val="accent2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CA"/>
                </a:p>
              </p:txBody>
            </p:sp>
            <p:sp>
              <p:nvSpPr>
                <p:cNvPr id="192" name="Rectangle 191"/>
                <p:cNvSpPr/>
                <p:nvPr/>
              </p:nvSpPr>
              <p:spPr>
                <a:xfrm>
                  <a:off x="23396799" y="26355153"/>
                  <a:ext cx="199119" cy="720080"/>
                </a:xfrm>
                <a:prstGeom prst="rect">
                  <a:avLst/>
                </a:prstGeom>
                <a:solidFill>
                  <a:schemeClr val="accent2"/>
                </a:solidFill>
                <a:ln>
                  <a:solidFill>
                    <a:schemeClr val="accent2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CA"/>
                </a:p>
              </p:txBody>
            </p:sp>
            <p:sp>
              <p:nvSpPr>
                <p:cNvPr id="193" name="TextBox 192"/>
                <p:cNvSpPr txBox="1"/>
                <p:nvPr/>
              </p:nvSpPr>
              <p:spPr>
                <a:xfrm>
                  <a:off x="11781498" y="26759443"/>
                  <a:ext cx="597358" cy="58477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CA" sz="3200" dirty="0" smtClean="0"/>
                    <a:t>2</a:t>
                  </a:r>
                  <a:endParaRPr lang="en-CA" sz="3200" dirty="0"/>
                </a:p>
              </p:txBody>
            </p:sp>
            <p:sp>
              <p:nvSpPr>
                <p:cNvPr id="194" name="TextBox 193"/>
                <p:cNvSpPr txBox="1"/>
                <p:nvPr/>
              </p:nvSpPr>
              <p:spPr>
                <a:xfrm>
                  <a:off x="11799057" y="27545384"/>
                  <a:ext cx="597358" cy="58477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CA" sz="3200" dirty="0" smtClean="0"/>
                    <a:t>4</a:t>
                  </a:r>
                  <a:endParaRPr lang="en-CA" sz="3200" dirty="0"/>
                </a:p>
              </p:txBody>
            </p:sp>
            <p:sp>
              <p:nvSpPr>
                <p:cNvPr id="195" name="TextBox 194"/>
                <p:cNvSpPr txBox="1"/>
                <p:nvPr/>
              </p:nvSpPr>
              <p:spPr>
                <a:xfrm>
                  <a:off x="11816616" y="28343619"/>
                  <a:ext cx="597358" cy="58477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CA" sz="3200" dirty="0" smtClean="0"/>
                    <a:t>6</a:t>
                  </a:r>
                  <a:endParaRPr lang="en-CA" sz="3200" dirty="0"/>
                </a:p>
              </p:txBody>
            </p:sp>
            <p:sp>
              <p:nvSpPr>
                <p:cNvPr id="196" name="TextBox 195"/>
                <p:cNvSpPr txBox="1"/>
                <p:nvPr/>
              </p:nvSpPr>
              <p:spPr>
                <a:xfrm>
                  <a:off x="11816616" y="29144091"/>
                  <a:ext cx="597358" cy="58477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CA" sz="3200" dirty="0" smtClean="0"/>
                    <a:t>8</a:t>
                  </a:r>
                  <a:endParaRPr lang="en-CA" sz="3200" dirty="0"/>
                </a:p>
              </p:txBody>
            </p:sp>
            <p:sp>
              <p:nvSpPr>
                <p:cNvPr id="197" name="TextBox 196"/>
                <p:cNvSpPr txBox="1"/>
                <p:nvPr/>
              </p:nvSpPr>
              <p:spPr>
                <a:xfrm>
                  <a:off x="11365921" y="30074593"/>
                  <a:ext cx="1112879" cy="58477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CA" sz="3200" dirty="0" smtClean="0"/>
                    <a:t>10</a:t>
                  </a:r>
                  <a:endParaRPr lang="en-CA" sz="3200" dirty="0"/>
                </a:p>
              </p:txBody>
            </p:sp>
            <p:sp>
              <p:nvSpPr>
                <p:cNvPr id="198" name="TextBox 197"/>
                <p:cNvSpPr txBox="1"/>
                <p:nvPr/>
              </p:nvSpPr>
              <p:spPr>
                <a:xfrm>
                  <a:off x="11447976" y="30757551"/>
                  <a:ext cx="944903" cy="58477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CA" sz="3200" dirty="0" smtClean="0"/>
                    <a:t>12</a:t>
                  </a:r>
                  <a:endParaRPr lang="en-CA" sz="3200" dirty="0"/>
                </a:p>
              </p:txBody>
            </p:sp>
          </p:grpSp>
          <p:sp>
            <p:nvSpPr>
              <p:cNvPr id="169" name="TextBox 168"/>
              <p:cNvSpPr txBox="1"/>
              <p:nvPr/>
            </p:nvSpPr>
            <p:spPr>
              <a:xfrm>
                <a:off x="21818848" y="21602625"/>
                <a:ext cx="2959465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CA" sz="2800" b="1" dirty="0" smtClean="0">
                    <a:cs typeface="Arial" pitchFamily="34" charset="0"/>
                  </a:rPr>
                  <a:t>Number of articles</a:t>
                </a:r>
                <a:endParaRPr lang="en-CA" sz="2800" b="1" dirty="0">
                  <a:cs typeface="Arial" pitchFamily="34" charset="0"/>
                </a:endParaRPr>
              </a:p>
            </p:txBody>
          </p:sp>
        </p:grpSp>
      </p:grpSp>
      <p:sp>
        <p:nvSpPr>
          <p:cNvPr id="213" name="Rounded Rectangle 212"/>
          <p:cNvSpPr/>
          <p:nvPr/>
        </p:nvSpPr>
        <p:spPr>
          <a:xfrm>
            <a:off x="11809736" y="9361265"/>
            <a:ext cx="5040560" cy="4320480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3200" b="1" u="sng" dirty="0" smtClean="0"/>
              <a:t>The Abortion Debate</a:t>
            </a:r>
          </a:p>
          <a:p>
            <a:pPr>
              <a:buFont typeface="Wingdings" pitchFamily="2" charset="2"/>
              <a:buChar char="v"/>
            </a:pPr>
            <a:r>
              <a:rPr lang="en-CA" sz="2400" dirty="0" smtClean="0"/>
              <a:t> AWT can end the abortion debate – allowing women to terminate pregnancy without needing to kill the fetus[3]</a:t>
            </a:r>
          </a:p>
          <a:p>
            <a:pPr>
              <a:buFont typeface="Wingdings" pitchFamily="2" charset="2"/>
              <a:buChar char="v"/>
            </a:pPr>
            <a:r>
              <a:rPr lang="en-CA" sz="2400" dirty="0" smtClean="0"/>
              <a:t>AWT will NOT end the abortion debate, because women who seek abortion are trying to end not only pregnancy but </a:t>
            </a:r>
            <a:r>
              <a:rPr lang="en-CA" sz="2400" i="1" dirty="0" smtClean="0"/>
              <a:t>motherhood [3]</a:t>
            </a:r>
            <a:endParaRPr lang="en-CA" sz="2400" dirty="0"/>
          </a:p>
        </p:txBody>
      </p:sp>
      <p:sp>
        <p:nvSpPr>
          <p:cNvPr id="215" name="Rounded Rectangle 214"/>
          <p:cNvSpPr/>
          <p:nvPr/>
        </p:nvSpPr>
        <p:spPr>
          <a:xfrm>
            <a:off x="16562264" y="9361265"/>
            <a:ext cx="5760640" cy="4464496"/>
          </a:xfrm>
          <a:prstGeom prst="round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3200" b="1" u="sng" dirty="0" smtClean="0"/>
              <a:t>Advantages</a:t>
            </a:r>
          </a:p>
          <a:p>
            <a:pPr>
              <a:buFont typeface="Wingdings" pitchFamily="2" charset="2"/>
              <a:buChar char="v"/>
            </a:pPr>
            <a:r>
              <a:rPr lang="en-CA" sz="2400" dirty="0" smtClean="0"/>
              <a:t>Keeping preterm babies alive[99]</a:t>
            </a:r>
          </a:p>
          <a:p>
            <a:pPr>
              <a:buFont typeface="Wingdings" pitchFamily="2" charset="2"/>
              <a:buChar char="v"/>
            </a:pPr>
            <a:r>
              <a:rPr lang="en-CA" sz="2400" dirty="0" smtClean="0"/>
              <a:t>Safer environment for the fetus[100]</a:t>
            </a:r>
          </a:p>
          <a:p>
            <a:pPr>
              <a:buFont typeface="Wingdings" pitchFamily="2" charset="2"/>
              <a:buChar char="v"/>
            </a:pPr>
            <a:r>
              <a:rPr lang="en-CA" sz="2400" dirty="0" smtClean="0"/>
              <a:t>Potential for fetal surgery in </a:t>
            </a:r>
            <a:r>
              <a:rPr lang="en-CA" sz="2400" dirty="0" err="1" smtClean="0"/>
              <a:t>utero</a:t>
            </a:r>
            <a:r>
              <a:rPr lang="en-CA" sz="2400" dirty="0" smtClean="0"/>
              <a:t>[100]</a:t>
            </a:r>
          </a:p>
          <a:p>
            <a:pPr>
              <a:buFont typeface="Wingdings" pitchFamily="2" charset="2"/>
              <a:buChar char="v"/>
            </a:pPr>
            <a:r>
              <a:rPr lang="en-CA" sz="2400" dirty="0" smtClean="0"/>
              <a:t>Saving IVF embryos[4]</a:t>
            </a:r>
          </a:p>
          <a:p>
            <a:pPr>
              <a:buFont typeface="Wingdings" pitchFamily="2" charset="2"/>
              <a:buChar char="v"/>
            </a:pPr>
            <a:r>
              <a:rPr lang="en-CA" sz="2400" dirty="0" smtClean="0"/>
              <a:t>Replace surrogacy, for women unable to have offspring[5]</a:t>
            </a:r>
          </a:p>
          <a:p>
            <a:pPr>
              <a:buFont typeface="Wingdings" pitchFamily="2" charset="2"/>
              <a:buChar char="v"/>
            </a:pPr>
            <a:r>
              <a:rPr lang="en-CA" sz="2400" dirty="0" smtClean="0"/>
              <a:t>Liberate women from negative effects of pregnancy and birth = gender equality[6-8]</a:t>
            </a:r>
          </a:p>
        </p:txBody>
      </p:sp>
      <p:sp>
        <p:nvSpPr>
          <p:cNvPr id="214" name="Rounded Rectangle 213"/>
          <p:cNvSpPr/>
          <p:nvPr/>
        </p:nvSpPr>
        <p:spPr>
          <a:xfrm>
            <a:off x="22106880" y="9361265"/>
            <a:ext cx="5400600" cy="5544616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3200" b="1" u="sng" dirty="0" smtClean="0"/>
              <a:t>Disadvantages</a:t>
            </a:r>
          </a:p>
          <a:p>
            <a:pPr>
              <a:buFont typeface="Wingdings" pitchFamily="2" charset="2"/>
              <a:buChar char="v"/>
            </a:pPr>
            <a:r>
              <a:rPr lang="en-CA" sz="2400" dirty="0" smtClean="0"/>
              <a:t>AWT would undermine women’s right to decide when/how to become mothers[3]</a:t>
            </a:r>
          </a:p>
          <a:p>
            <a:pPr>
              <a:buFont typeface="Wingdings" pitchFamily="2" charset="2"/>
              <a:buChar char="v"/>
            </a:pPr>
            <a:r>
              <a:rPr lang="en-CA" sz="2400" dirty="0" smtClean="0"/>
              <a:t>Risks of removing a  fetus from womb[3]</a:t>
            </a:r>
          </a:p>
          <a:p>
            <a:pPr>
              <a:buFont typeface="Wingdings" pitchFamily="2" charset="2"/>
              <a:buChar char="v"/>
            </a:pPr>
            <a:r>
              <a:rPr lang="en-CA" sz="2400" dirty="0" smtClean="0"/>
              <a:t>Men taking over uniquely female function/experience[3]</a:t>
            </a:r>
          </a:p>
          <a:p>
            <a:pPr>
              <a:buFont typeface="Wingdings" pitchFamily="2" charset="2"/>
              <a:buChar char="v"/>
            </a:pPr>
            <a:r>
              <a:rPr lang="en-CA" sz="2400" dirty="0" smtClean="0"/>
              <a:t>Men gaining complete control over reproduction and women’s bodies[9]</a:t>
            </a:r>
          </a:p>
          <a:p>
            <a:pPr>
              <a:buFont typeface="Wingdings" pitchFamily="2" charset="2"/>
              <a:buChar char="v"/>
            </a:pPr>
            <a:r>
              <a:rPr lang="en-CA" sz="2400" dirty="0" smtClean="0"/>
              <a:t>Reduced women’s status to laborers, sex providers and breeders[10]</a:t>
            </a:r>
            <a:endParaRPr lang="en-CA" sz="2400" dirty="0"/>
          </a:p>
        </p:txBody>
      </p:sp>
      <p:sp>
        <p:nvSpPr>
          <p:cNvPr id="139" name="Rectangle 138"/>
          <p:cNvSpPr/>
          <p:nvPr/>
        </p:nvSpPr>
        <p:spPr>
          <a:xfrm>
            <a:off x="20594712" y="14905881"/>
            <a:ext cx="6912768" cy="4104456"/>
          </a:xfrm>
          <a:prstGeom prst="rect">
            <a:avLst/>
          </a:prstGeom>
          <a:solidFill>
            <a:srgbClr val="FFFF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9525" lvl="1" algn="ctr"/>
            <a:r>
              <a:rPr lang="en-CA" sz="2800" b="1" dirty="0" smtClean="0">
                <a:solidFill>
                  <a:schemeClr val="tx1"/>
                </a:solidFill>
                <a:latin typeface="Georgia" pitchFamily="18" charset="0"/>
                <a:ea typeface="Adobe Gothic Std B" pitchFamily="34" charset="-128"/>
              </a:rPr>
              <a:t>Such “far-fetched” possibilities are not considered or discussed in current artificial womb literature, even though these visions of the future are not far-fetched at all; they have precedents in today’s world, and they can be reached by simple logical steps from where we are today.  </a:t>
            </a:r>
          </a:p>
        </p:txBody>
      </p:sp>
      <p:sp>
        <p:nvSpPr>
          <p:cNvPr id="161" name="Rounded Rectangle 160"/>
          <p:cNvSpPr/>
          <p:nvPr/>
        </p:nvSpPr>
        <p:spPr>
          <a:xfrm>
            <a:off x="11881744" y="13681745"/>
            <a:ext cx="7488832" cy="6192688"/>
          </a:xfrm>
          <a:prstGeom prst="roundRect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3200" b="1" u="sng" dirty="0" smtClean="0">
                <a:solidFill>
                  <a:schemeClr val="tx1"/>
                </a:solidFill>
              </a:rPr>
              <a:t>What is missing?</a:t>
            </a:r>
          </a:p>
          <a:p>
            <a:pPr>
              <a:buFont typeface="Wingdings" pitchFamily="2" charset="2"/>
              <a:buChar char="Ø"/>
            </a:pPr>
            <a:r>
              <a:rPr lang="en-CA" sz="2400" dirty="0" smtClean="0">
                <a:solidFill>
                  <a:schemeClr val="tx1"/>
                </a:solidFill>
              </a:rPr>
              <a:t>Currently perspectives are mainly limited to </a:t>
            </a:r>
            <a:r>
              <a:rPr lang="en-CA" sz="2400" i="1" u="sng" dirty="0" smtClean="0">
                <a:solidFill>
                  <a:schemeClr val="tx1"/>
                </a:solidFill>
              </a:rPr>
              <a:t>American feminism</a:t>
            </a:r>
          </a:p>
          <a:p>
            <a:pPr>
              <a:buFont typeface="Wingdings" pitchFamily="2" charset="2"/>
              <a:buChar char="Ø"/>
            </a:pPr>
            <a:r>
              <a:rPr lang="en-CA" sz="2400" dirty="0" smtClean="0">
                <a:solidFill>
                  <a:schemeClr val="tx1"/>
                </a:solidFill>
              </a:rPr>
              <a:t>Consideration of future possibilities</a:t>
            </a:r>
          </a:p>
          <a:p>
            <a:pPr marL="538163" lvl="1">
              <a:buFont typeface="Wingdings" pitchFamily="2" charset="2"/>
              <a:buChar char="Ø"/>
            </a:pPr>
            <a:r>
              <a:rPr lang="en-CA" sz="2400" dirty="0" smtClean="0">
                <a:solidFill>
                  <a:schemeClr val="tx1"/>
                </a:solidFill>
              </a:rPr>
              <a:t>Further medicalization of reproduction</a:t>
            </a:r>
          </a:p>
          <a:p>
            <a:pPr marL="538163" lvl="1">
              <a:buFont typeface="Wingdings" pitchFamily="2" charset="2"/>
              <a:buChar char="Ø"/>
            </a:pPr>
            <a:r>
              <a:rPr lang="en-CA" sz="2400" dirty="0" smtClean="0">
                <a:solidFill>
                  <a:schemeClr val="tx1"/>
                </a:solidFill>
              </a:rPr>
              <a:t>Reproductive technologies are seen as women’s “rights” in industrialized countries, but this may not be true of other places (</a:t>
            </a:r>
            <a:r>
              <a:rPr lang="en-CA" sz="2400" dirty="0" err="1" smtClean="0">
                <a:solidFill>
                  <a:schemeClr val="tx1"/>
                </a:solidFill>
              </a:rPr>
              <a:t>eg</a:t>
            </a:r>
            <a:r>
              <a:rPr lang="en-CA" sz="2400" dirty="0" smtClean="0">
                <a:solidFill>
                  <a:schemeClr val="tx1"/>
                </a:solidFill>
              </a:rPr>
              <a:t>. used for genocide or infanticide)</a:t>
            </a:r>
          </a:p>
          <a:p>
            <a:pPr marL="538163" lvl="1">
              <a:buFont typeface="Wingdings" pitchFamily="2" charset="2"/>
              <a:buChar char="Ø"/>
            </a:pPr>
            <a:r>
              <a:rPr lang="en-CA" sz="2400" dirty="0" smtClean="0">
                <a:solidFill>
                  <a:schemeClr val="tx1"/>
                </a:solidFill>
              </a:rPr>
              <a:t>Government-sponsored reproduction</a:t>
            </a:r>
          </a:p>
          <a:p>
            <a:pPr marL="538163" lvl="1">
              <a:buFont typeface="Wingdings" pitchFamily="2" charset="2"/>
              <a:buChar char="Ø"/>
            </a:pPr>
            <a:r>
              <a:rPr lang="en-CA" sz="2400" dirty="0" smtClean="0">
                <a:solidFill>
                  <a:schemeClr val="tx1"/>
                </a:solidFill>
              </a:rPr>
              <a:t>Combined with </a:t>
            </a:r>
            <a:r>
              <a:rPr lang="en-CA" sz="2400" b="1" dirty="0" smtClean="0">
                <a:solidFill>
                  <a:schemeClr val="tx1"/>
                </a:solidFill>
              </a:rPr>
              <a:t>Synthetic Biology</a:t>
            </a:r>
            <a:r>
              <a:rPr lang="en-CA" sz="2400" dirty="0" smtClean="0">
                <a:solidFill>
                  <a:schemeClr val="tx1"/>
                </a:solidFill>
              </a:rPr>
              <a:t> = custom humans</a:t>
            </a:r>
          </a:p>
          <a:p>
            <a:pPr marL="538163" lvl="1">
              <a:buFont typeface="Wingdings" pitchFamily="2" charset="2"/>
              <a:buChar char="Ø"/>
            </a:pPr>
            <a:r>
              <a:rPr lang="en-CA" sz="2400" dirty="0" smtClean="0">
                <a:solidFill>
                  <a:schemeClr val="tx1"/>
                </a:solidFill>
              </a:rPr>
              <a:t>In places where reproduction is controlled by certain groups (</a:t>
            </a:r>
            <a:r>
              <a:rPr lang="en-CA" sz="2400" dirty="0" err="1" smtClean="0">
                <a:solidFill>
                  <a:schemeClr val="tx1"/>
                </a:solidFill>
              </a:rPr>
              <a:t>ie</a:t>
            </a:r>
            <a:r>
              <a:rPr lang="en-CA" sz="2400" dirty="0" smtClean="0">
                <a:solidFill>
                  <a:schemeClr val="tx1"/>
                </a:solidFill>
              </a:rPr>
              <a:t>. males), AWT would be accepted, threatening women’s right.</a:t>
            </a:r>
          </a:p>
        </p:txBody>
      </p:sp>
      <p:sp>
        <p:nvSpPr>
          <p:cNvPr id="200" name="Curved Right Arrow 199"/>
          <p:cNvSpPr/>
          <p:nvPr/>
        </p:nvSpPr>
        <p:spPr>
          <a:xfrm rot="15377547">
            <a:off x="19350649" y="17868297"/>
            <a:ext cx="1499351" cy="3581246"/>
          </a:xfrm>
          <a:prstGeom prst="curved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>
              <a:solidFill>
                <a:schemeClr val="tx1"/>
              </a:solidFill>
            </a:endParaRPr>
          </a:p>
        </p:txBody>
      </p:sp>
      <p:sp>
        <p:nvSpPr>
          <p:cNvPr id="201" name="TextBox 200"/>
          <p:cNvSpPr txBox="1"/>
          <p:nvPr/>
        </p:nvSpPr>
        <p:spPr>
          <a:xfrm>
            <a:off x="28299568" y="11737529"/>
            <a:ext cx="9145016" cy="119109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56245" indent="-256245" algn="ctr"/>
            <a:endParaRPr lang="en-CA" sz="3200" dirty="0" smtClean="0">
              <a:latin typeface="Georgia" pitchFamily="18" charset="0"/>
            </a:endParaRPr>
          </a:p>
          <a:p>
            <a:pPr marL="256245" indent="-256245">
              <a:buFont typeface="Wingdings" pitchFamily="2" charset="2"/>
              <a:buChar char="Ø"/>
            </a:pPr>
            <a:r>
              <a:rPr lang="en-CA" sz="3200" b="1" i="1" dirty="0" smtClean="0"/>
              <a:t>Global Health – </a:t>
            </a:r>
            <a:r>
              <a:rPr lang="en-CA" sz="3200" dirty="0" smtClean="0"/>
              <a:t>AWT has the potential to increase inequities between Southern and Northern countries, creating differences between countries that can afford it and countries that cannot, in terms of </a:t>
            </a:r>
            <a:r>
              <a:rPr lang="en-CA" sz="3200" i="1" dirty="0" smtClean="0"/>
              <a:t>maternal/child health</a:t>
            </a:r>
            <a:r>
              <a:rPr lang="en-CA" sz="3200" dirty="0" smtClean="0"/>
              <a:t> and </a:t>
            </a:r>
            <a:r>
              <a:rPr lang="en-CA" sz="3200" i="1" dirty="0" smtClean="0"/>
              <a:t>reproductive health</a:t>
            </a:r>
            <a:endParaRPr lang="en-CA" sz="3200" b="1" i="1" dirty="0" smtClean="0"/>
          </a:p>
          <a:p>
            <a:pPr marL="256245" indent="-256245">
              <a:buFont typeface="Wingdings" pitchFamily="2" charset="2"/>
              <a:buChar char="Ø"/>
            </a:pPr>
            <a:r>
              <a:rPr lang="en-CA" sz="3200" b="1" i="1" dirty="0" smtClean="0"/>
              <a:t>Medical tourism and outsourcing – </a:t>
            </a:r>
            <a:r>
              <a:rPr lang="en-CA" sz="3200" dirty="0" smtClean="0"/>
              <a:t>controversial technologies such as IVF and stem cell research are taken up by countries that have more lenient regulations (</a:t>
            </a:r>
            <a:r>
              <a:rPr lang="en-CA" sz="3200" dirty="0" err="1" smtClean="0"/>
              <a:t>eg</a:t>
            </a:r>
            <a:r>
              <a:rPr lang="en-CA" sz="3200" dirty="0" smtClean="0"/>
              <a:t>. Lebanon, India) and use them as a national </a:t>
            </a:r>
            <a:r>
              <a:rPr lang="en-CA" sz="3200" i="1" dirty="0" smtClean="0"/>
              <a:t>source of income</a:t>
            </a:r>
            <a:r>
              <a:rPr lang="en-CA" sz="3200" dirty="0" smtClean="0"/>
              <a:t>. AWT can easily be included in this enterprise.</a:t>
            </a:r>
          </a:p>
          <a:p>
            <a:pPr marL="256245" indent="-256245">
              <a:buFont typeface="Wingdings" pitchFamily="2" charset="2"/>
              <a:buChar char="Ø"/>
            </a:pPr>
            <a:r>
              <a:rPr lang="en-CA" sz="3200" b="1" i="1" dirty="0" smtClean="0"/>
              <a:t>Regulating reproduction – </a:t>
            </a:r>
            <a:r>
              <a:rPr lang="en-CA" sz="3200" dirty="0" smtClean="0"/>
              <a:t>for highly populated countries where reproduction is already being controlled, and where women might be in short supply (</a:t>
            </a:r>
            <a:r>
              <a:rPr lang="en-CA" sz="3200" dirty="0" err="1" smtClean="0"/>
              <a:t>eg</a:t>
            </a:r>
            <a:r>
              <a:rPr lang="en-CA" sz="3200" dirty="0" smtClean="0"/>
              <a:t>. China). AWT also opens doors to genetic manipulations </a:t>
            </a:r>
            <a:r>
              <a:rPr lang="en-CA" sz="3200" i="1" dirty="0" smtClean="0"/>
              <a:t>and “designer babies”.</a:t>
            </a:r>
          </a:p>
          <a:p>
            <a:pPr marL="256245" indent="-256245">
              <a:buFont typeface="Wingdings" pitchFamily="2" charset="2"/>
              <a:buChar char="Ø"/>
            </a:pPr>
            <a:r>
              <a:rPr lang="en-CA" sz="3200" b="1" i="1" dirty="0" smtClean="0"/>
              <a:t>The Fate of Women – </a:t>
            </a:r>
            <a:r>
              <a:rPr lang="en-CA" sz="3200" dirty="0" smtClean="0"/>
              <a:t>exacerbating </a:t>
            </a:r>
            <a:r>
              <a:rPr lang="en-CA" sz="3200" i="1" dirty="0" smtClean="0"/>
              <a:t>women’s rights </a:t>
            </a:r>
            <a:r>
              <a:rPr lang="en-CA" sz="3200" dirty="0" smtClean="0"/>
              <a:t>issues already present in many countries, AWT will shift the cultural perceptions of women and their roles in society, especially where a </a:t>
            </a:r>
            <a:r>
              <a:rPr lang="en-CA" sz="3200" i="1" dirty="0" smtClean="0"/>
              <a:t>woman’s value </a:t>
            </a:r>
            <a:r>
              <a:rPr lang="en-CA" sz="3200" dirty="0" smtClean="0"/>
              <a:t>is measured by her ability reproduce, “bear sons”, etc. </a:t>
            </a:r>
            <a:endParaRPr lang="en-CA" sz="3200" b="1" i="1" dirty="0" smtClean="0"/>
          </a:p>
          <a:p>
            <a:pPr marL="256245" indent="-256245">
              <a:buFont typeface="Wingdings" pitchFamily="2" charset="2"/>
              <a:buChar char="Ø"/>
            </a:pPr>
            <a:endParaRPr lang="en-CA" sz="3200" dirty="0" smtClean="0"/>
          </a:p>
          <a:p>
            <a:pPr indent="600956"/>
            <a:endParaRPr lang="en-CA" sz="3200" b="1" dirty="0" smtClean="0"/>
          </a:p>
        </p:txBody>
      </p:sp>
      <p:pic>
        <p:nvPicPr>
          <p:cNvPr id="2" name="Picture 2" descr="http://farm4.static.flickr.com/3545/3441035507_23291db642_o.jpg"/>
          <p:cNvPicPr>
            <a:picLocks noChangeAspect="1" noChangeArrowheads="1"/>
          </p:cNvPicPr>
          <p:nvPr/>
        </p:nvPicPr>
        <p:blipFill>
          <a:blip r:embed="rId13" cstate="print"/>
          <a:srcRect l="9497" t="17818" r="3127" b="21092"/>
          <a:stretch>
            <a:fillRect/>
          </a:stretch>
        </p:blipFill>
        <p:spPr bwMode="auto">
          <a:xfrm>
            <a:off x="7921304" y="14977889"/>
            <a:ext cx="3312368" cy="1728192"/>
          </a:xfrm>
          <a:prstGeom prst="rect">
            <a:avLst/>
          </a:prstGeom>
          <a:noFill/>
        </p:spPr>
      </p:pic>
      <p:grpSp>
        <p:nvGrpSpPr>
          <p:cNvPr id="204" name="Group 203"/>
          <p:cNvGrpSpPr/>
          <p:nvPr/>
        </p:nvGrpSpPr>
        <p:grpSpPr>
          <a:xfrm>
            <a:off x="28371576" y="9577289"/>
            <a:ext cx="9217024" cy="2508525"/>
            <a:chOff x="987757" y="19069975"/>
            <a:chExt cx="11763091" cy="2731340"/>
          </a:xfrm>
        </p:grpSpPr>
        <p:sp>
          <p:nvSpPr>
            <p:cNvPr id="205" name="Rectangle 204"/>
            <p:cNvSpPr/>
            <p:nvPr/>
          </p:nvSpPr>
          <p:spPr>
            <a:xfrm>
              <a:off x="987757" y="19069975"/>
              <a:ext cx="11763091" cy="2731340"/>
            </a:xfrm>
            <a:prstGeom prst="rect">
              <a:avLst/>
            </a:prstGeom>
            <a:solidFill>
              <a:srgbClr val="FFFF6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 sz="3200" dirty="0">
                <a:latin typeface="Georgia" pitchFamily="18" charset="0"/>
              </a:endParaRPr>
            </a:p>
          </p:txBody>
        </p:sp>
        <p:sp>
          <p:nvSpPr>
            <p:cNvPr id="206" name="TextBox 205"/>
            <p:cNvSpPr txBox="1"/>
            <p:nvPr/>
          </p:nvSpPr>
          <p:spPr>
            <a:xfrm>
              <a:off x="1004467" y="19556204"/>
              <a:ext cx="11520597" cy="170908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256245" indent="-256245" algn="ctr"/>
              <a:r>
                <a:rPr lang="en-CA" sz="3200" b="1" i="1" dirty="0" smtClean="0">
                  <a:latin typeface="Georgia" pitchFamily="18" charset="0"/>
                </a:rPr>
                <a:t>The Global Perspective </a:t>
              </a:r>
              <a:r>
                <a:rPr lang="en-CA" sz="3200" dirty="0" smtClean="0">
                  <a:latin typeface="Georgia" pitchFamily="18" charset="0"/>
                </a:rPr>
                <a:t>is</a:t>
              </a:r>
              <a:r>
                <a:rPr lang="en-CA" sz="3200" b="1" i="1" dirty="0" smtClean="0">
                  <a:latin typeface="Georgia" pitchFamily="18" charset="0"/>
                </a:rPr>
                <a:t> </a:t>
              </a:r>
              <a:r>
                <a:rPr lang="en-CA" sz="3200" dirty="0" smtClean="0">
                  <a:latin typeface="Georgia" pitchFamily="18" charset="0"/>
                </a:rPr>
                <a:t>lacking in this literature, even though artificial womb technology has implications on a global scale.</a:t>
              </a:r>
            </a:p>
          </p:txBody>
        </p:sp>
      </p:grpSp>
      <p:sp>
        <p:nvSpPr>
          <p:cNvPr id="207" name="TextBox 206"/>
          <p:cNvSpPr txBox="1"/>
          <p:nvPr/>
        </p:nvSpPr>
        <p:spPr>
          <a:xfrm>
            <a:off x="28515592" y="25419049"/>
            <a:ext cx="8712968" cy="64633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1800" dirty="0" smtClean="0"/>
              <a:t>1. </a:t>
            </a:r>
            <a:r>
              <a:rPr lang="en-US" sz="1800" dirty="0" err="1" smtClean="0"/>
              <a:t>Simonstein</a:t>
            </a:r>
            <a:r>
              <a:rPr lang="en-US" sz="1800" dirty="0" smtClean="0"/>
              <a:t>, </a:t>
            </a:r>
            <a:r>
              <a:rPr lang="en-US" sz="1800" dirty="0" err="1" smtClean="0"/>
              <a:t>F.,Mashiacheizenberg,M</a:t>
            </a:r>
            <a:r>
              <a:rPr lang="en-US" sz="1800" dirty="0" smtClean="0"/>
              <a:t>. (2009). The artificial womb: A pilot study considering people's views on the artificial womb and ectogenesis in </a:t>
            </a:r>
            <a:r>
              <a:rPr lang="en-US" sz="1800" dirty="0" err="1" smtClean="0"/>
              <a:t>israel</a:t>
            </a:r>
            <a:r>
              <a:rPr lang="en-US" sz="1800" dirty="0" smtClean="0"/>
              <a:t>.</a:t>
            </a:r>
            <a:r>
              <a:rPr lang="en-US" sz="1800" i="1" dirty="0" smtClean="0"/>
              <a:t> Cambridge Quarterly of Healthcare Ethic, 18</a:t>
            </a:r>
            <a:r>
              <a:rPr lang="en-US" sz="1800" dirty="0" smtClean="0"/>
              <a:t>, 87-94. </a:t>
            </a:r>
            <a:endParaRPr lang="en-CA" sz="1800" dirty="0" smtClean="0"/>
          </a:p>
          <a:p>
            <a:pPr lvl="0"/>
            <a:r>
              <a:rPr lang="en-US" sz="1800" dirty="0" smtClean="0"/>
              <a:t>2. </a:t>
            </a:r>
            <a:r>
              <a:rPr lang="en-US" sz="1800" dirty="0" err="1" smtClean="0"/>
              <a:t>Bulletti</a:t>
            </a:r>
            <a:r>
              <a:rPr lang="en-US" sz="1800" dirty="0" smtClean="0"/>
              <a:t>, C </a:t>
            </a:r>
            <a:r>
              <a:rPr lang="en-US" sz="1800" dirty="0" err="1" smtClean="0"/>
              <a:t>Palagiano</a:t>
            </a:r>
            <a:r>
              <a:rPr lang="en-US" sz="1800" dirty="0" smtClean="0"/>
              <a:t>, A Pace, C </a:t>
            </a:r>
            <a:r>
              <a:rPr lang="en-US" sz="1800" dirty="0" err="1" smtClean="0"/>
              <a:t>Cerni</a:t>
            </a:r>
            <a:r>
              <a:rPr lang="en-US" sz="1800" dirty="0" smtClean="0"/>
              <a:t>, A </a:t>
            </a:r>
            <a:r>
              <a:rPr lang="en-US" sz="1800" dirty="0" err="1" smtClean="0"/>
              <a:t>Borini</a:t>
            </a:r>
            <a:r>
              <a:rPr lang="en-US" sz="1800" dirty="0" smtClean="0"/>
              <a:t>, A de </a:t>
            </a:r>
            <a:r>
              <a:rPr lang="en-US" sz="1800" dirty="0" err="1" smtClean="0"/>
              <a:t>Ziegler,D</a:t>
            </a:r>
            <a:r>
              <a:rPr lang="en-US" sz="1800" dirty="0" smtClean="0"/>
              <a:t>. (2011). The artificial womb.</a:t>
            </a:r>
            <a:r>
              <a:rPr lang="en-US" sz="1800" i="1" dirty="0" smtClean="0"/>
              <a:t> REPRODUCTIVE SCIENCE, 1221</a:t>
            </a:r>
            <a:r>
              <a:rPr lang="en-US" sz="1800" dirty="0" smtClean="0"/>
              <a:t>, 124-128. </a:t>
            </a:r>
            <a:endParaRPr lang="en-CA" sz="1800" dirty="0" smtClean="0"/>
          </a:p>
          <a:p>
            <a:pPr lvl="0"/>
            <a:r>
              <a:rPr lang="en-US" sz="1800" dirty="0" smtClean="0"/>
              <a:t>3. Langford, S. (2008). An end to abortion? A feminist critique of the '</a:t>
            </a:r>
            <a:r>
              <a:rPr lang="en-US" sz="1800" dirty="0" err="1" smtClean="0"/>
              <a:t>ectogenetic</a:t>
            </a:r>
            <a:r>
              <a:rPr lang="en-US" sz="1800" dirty="0" smtClean="0"/>
              <a:t> solution' to abortion.</a:t>
            </a:r>
            <a:r>
              <a:rPr lang="en-US" sz="1800" i="1" dirty="0" smtClean="0"/>
              <a:t> WOMENS STUDIES INTERNATIONAL FORUM, 31</a:t>
            </a:r>
            <a:r>
              <a:rPr lang="en-US" sz="1800" dirty="0" smtClean="0"/>
              <a:t>, 263-269. </a:t>
            </a:r>
            <a:endParaRPr lang="en-CA" sz="1800" dirty="0" smtClean="0"/>
          </a:p>
          <a:p>
            <a:pPr lvl="0"/>
            <a:r>
              <a:rPr lang="en-US" sz="1800" dirty="0" smtClean="0"/>
              <a:t>4. </a:t>
            </a:r>
            <a:r>
              <a:rPr lang="en-US" sz="1800" dirty="0" err="1" smtClean="0"/>
              <a:t>Reiber</a:t>
            </a:r>
            <a:r>
              <a:rPr lang="en-US" sz="1800" dirty="0" smtClean="0"/>
              <a:t>, D. T. (2010). The morality of artificial womb technology.</a:t>
            </a:r>
            <a:r>
              <a:rPr lang="en-US" sz="1800" i="1" dirty="0" smtClean="0"/>
              <a:t> National Catholic Bioethics Quarterly, 10</a:t>
            </a:r>
            <a:r>
              <a:rPr lang="en-US" sz="1800" dirty="0" smtClean="0"/>
              <a:t>(3), 515-528. </a:t>
            </a:r>
            <a:endParaRPr lang="en-CA" sz="1800" dirty="0" smtClean="0"/>
          </a:p>
          <a:p>
            <a:pPr lvl="0"/>
            <a:r>
              <a:rPr lang="en-US" sz="1800" dirty="0" smtClean="0"/>
              <a:t>5. </a:t>
            </a:r>
            <a:r>
              <a:rPr lang="en-US" sz="1800" dirty="0" err="1" smtClean="0"/>
              <a:t>Shanley</a:t>
            </a:r>
            <a:r>
              <a:rPr lang="en-US" sz="1800" dirty="0" smtClean="0"/>
              <a:t>, M. L. (1993). Surrogate mothering and women's freedom: A critique of contracts for human reproduction.</a:t>
            </a:r>
            <a:r>
              <a:rPr lang="en-US" sz="1800" i="1" dirty="0" smtClean="0"/>
              <a:t> Signs, 18</a:t>
            </a:r>
            <a:r>
              <a:rPr lang="en-US" sz="1800" dirty="0" smtClean="0"/>
              <a:t>(3), 618-639. </a:t>
            </a:r>
            <a:endParaRPr lang="en-CA" sz="1800" dirty="0" smtClean="0"/>
          </a:p>
          <a:p>
            <a:pPr lvl="0"/>
            <a:r>
              <a:rPr lang="en-US" sz="1800" dirty="0" smtClean="0"/>
              <a:t>6. Sander-</a:t>
            </a:r>
            <a:r>
              <a:rPr lang="en-US" sz="1800" dirty="0" err="1" smtClean="0"/>
              <a:t>Staudt</a:t>
            </a:r>
            <a:r>
              <a:rPr lang="en-US" sz="1800" dirty="0" smtClean="0"/>
              <a:t>, M. (2006). Chapter eight: OF MACHINE BORN? A FEMINIST ASSESSMENT OF ECTOGENESIS AND ARTIFICIAL WOMBS.</a:t>
            </a:r>
            <a:r>
              <a:rPr lang="en-US" sz="1800" i="1" dirty="0" smtClean="0"/>
              <a:t> Ectogenesis </a:t>
            </a:r>
            <a:endParaRPr lang="en-CA" sz="1800" dirty="0" smtClean="0"/>
          </a:p>
          <a:p>
            <a:pPr lvl="0"/>
            <a:r>
              <a:rPr lang="en-US" sz="1800" dirty="0" smtClean="0"/>
              <a:t>7. </a:t>
            </a:r>
            <a:r>
              <a:rPr lang="en-US" sz="1800" dirty="0" err="1" smtClean="0"/>
              <a:t>Woolfrey</a:t>
            </a:r>
            <a:r>
              <a:rPr lang="en-US" sz="1800" dirty="0" smtClean="0"/>
              <a:t>, J. (2006). Chapter nine: ECTOGENESIS: LIBERATION, TECHNOLOGICAL TYRANNY, OR JUST MORE OF THE SAME?</a:t>
            </a:r>
            <a:r>
              <a:rPr lang="en-US" sz="1800" i="1" dirty="0" smtClean="0"/>
              <a:t> Ectogenesis</a:t>
            </a:r>
            <a:endParaRPr lang="en-CA" sz="1800" dirty="0" smtClean="0"/>
          </a:p>
          <a:p>
            <a:pPr lvl="0"/>
            <a:r>
              <a:rPr lang="en-US" sz="1800" dirty="0" smtClean="0"/>
              <a:t>8. Weinberg, J. K. (1988). Abortion, technology and the law.</a:t>
            </a:r>
            <a:r>
              <a:rPr lang="en-US" sz="1800" i="1" dirty="0" smtClean="0"/>
              <a:t> The Women's Review of Books, 6</a:t>
            </a:r>
            <a:r>
              <a:rPr lang="en-US" sz="1800" dirty="0" smtClean="0"/>
              <a:t>(3), 9-10</a:t>
            </a:r>
            <a:r>
              <a:rPr lang="en-US" sz="1800" i="1" dirty="0" smtClean="0"/>
              <a:t> </a:t>
            </a:r>
            <a:endParaRPr lang="en-CA" sz="1800" dirty="0" smtClean="0"/>
          </a:p>
          <a:p>
            <a:pPr lvl="0"/>
            <a:r>
              <a:rPr lang="en-US" sz="1800" dirty="0" smtClean="0"/>
              <a:t>9. </a:t>
            </a:r>
            <a:r>
              <a:rPr lang="en-US" sz="1800" dirty="0" err="1" smtClean="0"/>
              <a:t>Cannold</a:t>
            </a:r>
            <a:r>
              <a:rPr lang="en-US" sz="1800" dirty="0" smtClean="0"/>
              <a:t>, L. (2006). Chapter four: WOMEN, ECTOGENESIS, AND ETHICAL THEORY.</a:t>
            </a:r>
            <a:r>
              <a:rPr lang="en-US" sz="1800" i="1" dirty="0" smtClean="0"/>
              <a:t> Ectogenesis</a:t>
            </a:r>
            <a:endParaRPr lang="en-CA" sz="1800" dirty="0" smtClean="0"/>
          </a:p>
          <a:p>
            <a:pPr lvl="0"/>
            <a:r>
              <a:rPr lang="en-US" sz="1800" dirty="0" smtClean="0"/>
              <a:t>10. Rowland, R. (1985). A child at any price?. an overview of issues in the use of the new reproductive technologies, and the threat to women.</a:t>
            </a:r>
            <a:r>
              <a:rPr lang="en-US" sz="1800" i="1" dirty="0" smtClean="0"/>
              <a:t> Women's Studies Int. Forum, 8</a:t>
            </a:r>
            <a:r>
              <a:rPr lang="en-US" sz="1800" dirty="0" smtClean="0"/>
              <a:t>(6), 539-546. </a:t>
            </a:r>
            <a:endParaRPr lang="en-CA" sz="1800" dirty="0" smtClean="0"/>
          </a:p>
          <a:p>
            <a:endParaRPr lang="en-CA" sz="1800" dirty="0"/>
          </a:p>
        </p:txBody>
      </p:sp>
      <p:sp>
        <p:nvSpPr>
          <p:cNvPr id="208" name="Curved Left Arrow 207"/>
          <p:cNvSpPr/>
          <p:nvPr/>
        </p:nvSpPr>
        <p:spPr>
          <a:xfrm rot="17046148">
            <a:off x="19601879" y="13163043"/>
            <a:ext cx="939341" cy="2368599"/>
          </a:xfrm>
          <a:prstGeom prst="curvedLef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3040</TotalTime>
  <Words>1100</Words>
  <Application>Microsoft Office PowerPoint</Application>
  <PresentationFormat>Custom</PresentationFormat>
  <Paragraphs>98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Toshiba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Sophya Yumakulov</dc:creator>
  <cp:lastModifiedBy>Reviewer</cp:lastModifiedBy>
  <cp:revision>119</cp:revision>
  <dcterms:created xsi:type="dcterms:W3CDTF">2011-08-08T14:29:52Z</dcterms:created>
  <dcterms:modified xsi:type="dcterms:W3CDTF">2012-10-19T20:50:08Z</dcterms:modified>
</cp:coreProperties>
</file>